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slide" Target="slides/slide39.xml"/><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46" Type="http://schemas.openxmlformats.org/officeDocument/2006/relationships/slide" Target="slides/slide41.xml"/><Relationship Id="rId23" Type="http://schemas.openxmlformats.org/officeDocument/2006/relationships/slide" Target="slides/slide18.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868e5c661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868e5c661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8cc642b73e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8cc642b73e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868e5c661b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868e5c661b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Domestic election interference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868e5c661b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868e5c661b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868e5c661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868e5c661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Domestic election interference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868e5c661b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868e5c661b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8ccc5d80d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8ccc5d80d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Domestic election interference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8ccc5d80d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8ccc5d80d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8ccc5d80d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8ccc5d80d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8ccc5d80d4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8ccc5d80d4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868e5c661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868e5c661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8ccc5d80d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8ccc5d80d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8ccc5d80d4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8ccc5d80d4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8ccc5d80d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8ccc5d80d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8ccc5d80d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8ccc5d80d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8ccc5d80d4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8ccc5d80d4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8ccc5d80d4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8ccc5d80d4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8ccc5d80d4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8ccc5d80d4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8ccc5d80d4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8ccc5d80d4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8ccc5d80d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8ccc5d80d4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8ccc5d80d4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8ccc5d80d4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868e5c661b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868e5c661b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86711876f7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86711876f7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8cc642b73e_1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8cc642b73e_1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8ccc5d80d4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8ccc5d80d4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8ccc5d80d4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8ccc5d80d4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8ccc5d80d4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8ccc5d80d4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8ccc5d80d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8ccc5d80d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8ccc5d80d4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8ccc5d80d4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8ccc5d80d4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8ccc5d80d4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8ccc5d80d4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8ccc5d80d4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8ccc5d80d4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8ccc5d80d4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8cc642b73e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8cc642b73e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8ccc5d80d4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8ccc5d80d4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8ccc5d80d4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8ccc5d80d4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8cc642b73e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8cc642b73e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Domestic election interference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8cc642b73e_1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8cc642b73e_1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868e5c661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868e5c661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Domestic election interference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868e5c661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868e5c661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86711876f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86711876f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Domestic election interference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nytimes.com/2019/11/10/us/politics/kentucky-election-disinformation-twitter.html" TargetMode="External"/><Relationship Id="rId4" Type="http://schemas.openxmlformats.org/officeDocument/2006/relationships/hyperlink" Target="https://www.cnn.com/2019/11/14/politics/kentucky-governor-recanvas-begins/index.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hyperlink" Target="https://www.rollcall.com/2020/07/07/social-media-platforms-gird-for-78-days-of-disinformation-chaos-after-election-day/" TargetMode="External"/><Relationship Id="rId4" Type="http://schemas.openxmlformats.org/officeDocument/2006/relationships/hyperlink" Target="https://www.rollcall.com/author/gopal-ratna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rollcall.com/2020/07/07/social-media-platforms-gird-for-78-days-of-disinformation-chaos-after-election-day/"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hyperlink" Target="https://www.forbes.com/sites/andrewarnold/2018/07/30/do-we-really-need-to-start-regulating-social-media/#1e149c6c193d"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online.sbu.edu/programs/master/mba" TargetMode="External"/><Relationship Id="rId4" Type="http://schemas.openxmlformats.org/officeDocument/2006/relationships/hyperlink" Target="https://www.omahaoutdoors.com/blog/technology-firearm-industry-turning-poin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hyperlink" Target="https://thefederalist.com/2018/04/11/government-shouldnt-regulate-faceboo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thefederalist.com/2018/04/11/government-shouldnt-regulate-facebook/"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hyperlink" Target="https://issuu.com/nyusterncenterforbusinessandhumanri/docs/nyu_election_2020_report?fr=sY2QzYzI0MjMwMA%5D"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hyperlink" Target="https://www.business-humanrights.org/sites/default/files/documents/NYU%2520Domestic%2520Disinformation_Digital%2520Version.pdf"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hyperlink" Target="https://www.business-humanrights.org/sites/default/files/documents/NYU%2520Domestic%2520Disinformation_Digital%2520Version.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 Id="rId3"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 Id="rId3" Type="http://schemas.openxmlformats.org/officeDocument/2006/relationships/hyperlink" Target="https://www.vice.com/en_ca/article/xw9n3q/we-posed-as-100-senators-to-run-ads-on-facebook-facebook-approved-all-of-them"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 Id="rId3" Type="http://schemas.openxmlformats.org/officeDocument/2006/relationships/hyperlink" Target="https://www.vice.com/en_ca/article/xw9n3q/we-posed-as-100-senators-to-run-ads-on-facebook-facebook-approved-all-of-the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atlanticcouncil.org/expert/ben-nimmo/" TargetMode="External"/><Relationship Id="rId4" Type="http://schemas.openxmlformats.org/officeDocument/2006/relationships/hyperlink" Target="https://lawyerscommittee.org/staff/david-brody/" TargetMode="External"/><Relationship Id="rId11" Type="http://schemas.openxmlformats.org/officeDocument/2006/relationships/hyperlink" Target="https://summit.fireeye.com/learn/speakers-2018/lee-foster.html" TargetMode="External"/><Relationship Id="rId10" Type="http://schemas.openxmlformats.org/officeDocument/2006/relationships/hyperlink" Target="https://www.oii.ox.ac.uk/people/nahema-marchal/" TargetMode="External"/><Relationship Id="rId12" Type="http://schemas.openxmlformats.org/officeDocument/2006/relationships/hyperlink" Target="https://www.politico.com/states/staff/alexandra-levine" TargetMode="External"/><Relationship Id="rId9" Type="http://schemas.openxmlformats.org/officeDocument/2006/relationships/hyperlink" Target="https://www.business-humanrights.org/sites/default/files/documents/NYU%2520Domestic%2520Disinformation_Digital%2520Version.pdf" TargetMode="External"/><Relationship Id="rId5" Type="http://schemas.openxmlformats.org/officeDocument/2006/relationships/hyperlink" Target="https://subscriber.politicopro.com/staff/nancy-scola" TargetMode="External"/><Relationship Id="rId6" Type="http://schemas.openxmlformats.org/officeDocument/2006/relationships/hyperlink" Target="https://www.newamerica.org/our-people/ben-scott/" TargetMode="External"/><Relationship Id="rId7" Type="http://schemas.openxmlformats.org/officeDocument/2006/relationships/hyperlink" Target="https://www.law.nyu.edu/bernstein-institute/human_rights_directory/stern" TargetMode="External"/><Relationship Id="rId8" Type="http://schemas.openxmlformats.org/officeDocument/2006/relationships/hyperlink" Target="https://issuu.com/nyusterncenterforbusinessandhumanri/docs/nyu_election_2020_report?fr=sY2QzYzI0MjMwMA"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wiggin.com/person/kevin-t-carrol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hyperlink" Target="https://www.theatlantic.com/technology/archive/2017/10/what-facebook-did/542502/" TargetMode="External"/><Relationship Id="rId4" Type="http://schemas.openxmlformats.org/officeDocument/2006/relationships/hyperlink" Target="http://www.amazon.com/Powering-Dream-History-Promise-Technology/dp/030681885X"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theatlantic.com/technology/archive/2017/10/what-facebook-did/542502/" TargetMode="External"/><Relationship Id="rId4" Type="http://schemas.openxmlformats.org/officeDocument/2006/relationships/hyperlink" Target="https://newrepublic.com/article/117878/information-fiduciary-solution-facebook-digital-gerrymandering" TargetMode="External"/><Relationship Id="rId9" Type="http://schemas.openxmlformats.org/officeDocument/2006/relationships/hyperlink" Target="https://www.theatlantic.com/technology/archive/2015/10/reclaiming-conversation-sherry-turkle/409273/" TargetMode="External"/><Relationship Id="rId5" Type="http://schemas.openxmlformats.org/officeDocument/2006/relationships/hyperlink" Target="https://newrepublic.com/article/117878/information-fiduciary-solution-facebook-digital-gerrymandering" TargetMode="External"/><Relationship Id="rId6" Type="http://schemas.openxmlformats.org/officeDocument/2006/relationships/hyperlink" Target="https://arstechnica.com/information-technology/2015/02/surveillance-based-manipulation-how-facebook-or-google-could-tilt-elections/" TargetMode="External"/><Relationship Id="rId7" Type="http://schemas.openxmlformats.org/officeDocument/2006/relationships/hyperlink" Target="https://www.theguardian.com/technology/2013/mar/09/evgeny-morozov-technology-solutionism-interview" TargetMode="External"/><Relationship Id="rId8" Type="http://schemas.openxmlformats.org/officeDocument/2006/relationships/hyperlink" Target="http://www.theawl.com/2014/10/the-john-oliver-video-sweepstake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nature.com/articles/nature11421.epdf?referrer_access_token=3hEGlbqHkEuGY21mtWU9ytRgN0jAjWel9jnR3ZoTv0O-9kUewX3bdNdtBQCWYxxxyT1mLWjysh846djISzhdVQ8te60SwiEQkr8UOR_w6foAEMGP1agrQAR91rzU45X9hd7s6U3lIzEIbd35aX7ruNgD1yER8FcGDfCZKhbg6O9VCsEgb3kEZAqVvcbtCbcEZFbuSfvBx75f4RZqlS8DhyQ4yVH7PQ2vxssZZOlc6z5EWL8qXh-xIkjAG_gl0XMoATarImt_N_loxzfUHP134AZ9TGXojQKJCt64RPRMU58%3D&amp;tracking_referrer=www.theatlantic.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hyperlink" Target="https://www.theatlantic.com/magazine/archive/2020/03/the-2020-disinformation-war/605530/" TargetMode="External"/><Relationship Id="rId4" Type="http://schemas.openxmlformats.org/officeDocument/2006/relationships/hyperlink" Target="http://www.amazon.com/exec/obidos/ISBN=0316327417/theatla05-20/"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theatlantic.com/magazine/archive/2020/03/the-2020-disinformation-war/605530/" TargetMode="External"/><Relationship Id="rId4" Type="http://schemas.openxmlformats.org/officeDocument/2006/relationships/hyperlink" Target="https://www.bloomberg.com/news/articles/2016-10-27/inside-the-trump-bunker-with-12-days-to-go" TargetMode="External"/><Relationship Id="rId5" Type="http://schemas.openxmlformats.org/officeDocument/2006/relationships/hyperlink" Target="https://www.facebook.com/zuck/videos/10109815371842941/?notif_id=1571332000346664&amp;notif_t=live_video" TargetMode="External"/><Relationship Id="rId6" Type="http://schemas.openxmlformats.org/officeDocument/2006/relationships/hyperlink" Target="https://www.nytimes.com/2019/10/17/business/zuckerberg-facebook-free-speech.html" TargetMode="External"/><Relationship Id="rId7" Type="http://schemas.openxmlformats.org/officeDocument/2006/relationships/hyperlink" Target="https://www.tennessean.com/story/news/politics/tn-elections/2018/07/13/tn-governors-race-tennesseans-receive-potentially-illegal-text-messages-attacking-randy-boyd-billlee/783785002/"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391675" y="1684275"/>
            <a:ext cx="8145300" cy="161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000"/>
              <a:t>Social Media Influence and Domestic Election Interference II</a:t>
            </a:r>
            <a:endParaRPr sz="7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2"/>
          <p:cNvSpPr txBox="1"/>
          <p:nvPr>
            <p:ph type="title"/>
          </p:nvPr>
        </p:nvSpPr>
        <p:spPr>
          <a:xfrm>
            <a:off x="269300" y="22615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Digital Dirty Tricks</a:t>
            </a:r>
            <a:endParaRPr b="1"/>
          </a:p>
        </p:txBody>
      </p:sp>
      <p:sp>
        <p:nvSpPr>
          <p:cNvPr id="186" name="Google Shape;186;p22"/>
          <p:cNvSpPr txBox="1"/>
          <p:nvPr>
            <p:ph idx="1" type="body"/>
          </p:nvPr>
        </p:nvSpPr>
        <p:spPr>
          <a:xfrm>
            <a:off x="380475" y="832900"/>
            <a:ext cx="8491200" cy="39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lt1"/>
                </a:solidFill>
                <a:latin typeface="Nunito"/>
                <a:ea typeface="Nunito"/>
                <a:cs typeface="Nunito"/>
                <a:sym typeface="Nunito"/>
              </a:rPr>
              <a:t>Shortly after polls closed in Kentucky’s gubernatorial election last November, an anonymous Twitter user named @Overlordkraken1 announced to his 19 followers that he had “just shredded a box of Republican mail in ballots” in Louisville.</a:t>
            </a:r>
            <a:endParaRPr sz="1500">
              <a:solidFill>
                <a:schemeClr val="lt1"/>
              </a:solidFill>
              <a:latin typeface="Nunito"/>
              <a:ea typeface="Nunito"/>
              <a:cs typeface="Nunito"/>
              <a:sym typeface="Nunito"/>
            </a:endParaRPr>
          </a:p>
          <a:p>
            <a:pPr indent="0" lvl="0" marL="0" rtl="0" algn="l">
              <a:spcBef>
                <a:spcPts val="1200"/>
              </a:spcBef>
              <a:spcAft>
                <a:spcPts val="0"/>
              </a:spcAft>
              <a:buNone/>
            </a:pPr>
            <a:r>
              <a:rPr lang="en" sz="1500">
                <a:solidFill>
                  <a:schemeClr val="lt1"/>
                </a:solidFill>
                <a:latin typeface="Nunito"/>
                <a:ea typeface="Nunito"/>
                <a:cs typeface="Nunito"/>
                <a:sym typeface="Nunito"/>
              </a:rPr>
              <a:t>There was </a:t>
            </a:r>
            <a:r>
              <a:rPr b="1" lang="en" sz="1500">
                <a:solidFill>
                  <a:srgbClr val="FF0000"/>
                </a:solidFill>
                <a:latin typeface="Nunito"/>
                <a:ea typeface="Nunito"/>
                <a:cs typeface="Nunito"/>
                <a:sym typeface="Nunito"/>
              </a:rPr>
              <a:t>little reason to take this claim at face value</a:t>
            </a:r>
            <a:r>
              <a:rPr lang="en" sz="1500">
                <a:solidFill>
                  <a:schemeClr val="lt1"/>
                </a:solidFill>
                <a:latin typeface="Nunito"/>
                <a:ea typeface="Nunito"/>
                <a:cs typeface="Nunito"/>
                <a:sym typeface="Nunito"/>
              </a:rPr>
              <a:t>, and plenty of reason to doubt it (beginning with the fact that he’d misspelled Louisville). But the race was tight, and as incumbent Governor Matt Bevin began to fall behind in the vote total, </a:t>
            </a:r>
            <a:r>
              <a:rPr lang="en" sz="1500">
                <a:solidFill>
                  <a:schemeClr val="lt1"/>
                </a:solidFill>
                <a:uFill>
                  <a:noFill/>
                </a:uFill>
                <a:latin typeface="Nunito"/>
                <a:ea typeface="Nunito"/>
                <a:cs typeface="Nunito"/>
                <a:sym typeface="Nunito"/>
                <a:hlinkClick r:id="rId3">
                  <a:extLst>
                    <a:ext uri="{A12FA001-AC4F-418D-AE19-62706E023703}">
                      <ahyp:hlinkClr val="tx"/>
                    </a:ext>
                  </a:extLst>
                </a:hlinkClick>
              </a:rPr>
              <a:t>an army of Twitter bots began spreading the election-rigging claim</a:t>
            </a:r>
            <a:r>
              <a:rPr lang="en" sz="1500">
                <a:solidFill>
                  <a:schemeClr val="lt1"/>
                </a:solidFill>
                <a:latin typeface="Nunito"/>
                <a:ea typeface="Nunito"/>
                <a:cs typeface="Nunito"/>
                <a:sym typeface="Nunito"/>
              </a:rPr>
              <a:t>.</a:t>
            </a:r>
            <a:endParaRPr sz="1500">
              <a:solidFill>
                <a:schemeClr val="lt1"/>
              </a:solidFill>
              <a:latin typeface="Nunito"/>
              <a:ea typeface="Nunito"/>
              <a:cs typeface="Nunito"/>
              <a:sym typeface="Nunito"/>
            </a:endParaRPr>
          </a:p>
          <a:p>
            <a:pPr indent="0" lvl="0" marL="0" rtl="0" algn="l">
              <a:spcBef>
                <a:spcPts val="1200"/>
              </a:spcBef>
              <a:spcAft>
                <a:spcPts val="0"/>
              </a:spcAft>
              <a:buNone/>
            </a:pPr>
            <a:r>
              <a:rPr lang="en" sz="1500">
                <a:solidFill>
                  <a:schemeClr val="lt1"/>
                </a:solidFill>
                <a:latin typeface="Nunito"/>
                <a:ea typeface="Nunito"/>
                <a:cs typeface="Nunito"/>
                <a:sym typeface="Nunito"/>
              </a:rPr>
              <a:t>The original post was removed by Twitter, but by then </a:t>
            </a:r>
            <a:r>
              <a:rPr b="1" lang="en" sz="1500">
                <a:solidFill>
                  <a:srgbClr val="FF0000"/>
                </a:solidFill>
                <a:latin typeface="Nunito"/>
                <a:ea typeface="Nunito"/>
                <a:cs typeface="Nunito"/>
                <a:sym typeface="Nunito"/>
              </a:rPr>
              <a:t>thousands of automated accounts were circulating screenshots of it with the hashtag #StoptheSteal.</a:t>
            </a:r>
            <a:r>
              <a:rPr lang="en" sz="1500">
                <a:solidFill>
                  <a:schemeClr val="lt1"/>
                </a:solidFill>
                <a:latin typeface="Nunito"/>
                <a:ea typeface="Nunito"/>
                <a:cs typeface="Nunito"/>
                <a:sym typeface="Nunito"/>
              </a:rPr>
              <a:t> Popular right-wing internet personalities jumped on the narrative, and soon the Bevin campaign was making noise about unspecified voting “irregularities.” </a:t>
            </a:r>
            <a:r>
              <a:rPr b="1" lang="en" sz="1500">
                <a:solidFill>
                  <a:srgbClr val="FF0000"/>
                </a:solidFill>
                <a:latin typeface="Nunito"/>
                <a:ea typeface="Nunito"/>
                <a:cs typeface="Nunito"/>
                <a:sym typeface="Nunito"/>
              </a:rPr>
              <a:t>When the race was called for his opponent, the governor refused to concede, and asked for a statewide review of the vote</a:t>
            </a:r>
            <a:r>
              <a:rPr lang="en" sz="1500">
                <a:solidFill>
                  <a:schemeClr val="lt1"/>
                </a:solidFill>
                <a:latin typeface="Nunito"/>
                <a:ea typeface="Nunito"/>
                <a:cs typeface="Nunito"/>
                <a:sym typeface="Nunito"/>
              </a:rPr>
              <a:t>. (No evidence of ballot-shredding was found, and he finally </a:t>
            </a:r>
            <a:r>
              <a:rPr lang="en" sz="1500">
                <a:solidFill>
                  <a:schemeClr val="lt1"/>
                </a:solidFill>
                <a:uFill>
                  <a:noFill/>
                </a:uFill>
                <a:latin typeface="Nunito"/>
                <a:ea typeface="Nunito"/>
                <a:cs typeface="Nunito"/>
                <a:sym typeface="Nunito"/>
                <a:hlinkClick r:id="rId4">
                  <a:extLst>
                    <a:ext uri="{A12FA001-AC4F-418D-AE19-62706E023703}">
                      <ahyp:hlinkClr val="tx"/>
                    </a:ext>
                  </a:extLst>
                </a:hlinkClick>
              </a:rPr>
              <a:t>admitted defeat nine days later</a:t>
            </a:r>
            <a:r>
              <a:rPr lang="en" sz="1500">
                <a:solidFill>
                  <a:schemeClr val="lt1"/>
                </a:solidFill>
                <a:latin typeface="Nunito"/>
                <a:ea typeface="Nunito"/>
                <a:cs typeface="Nunito"/>
                <a:sym typeface="Nunito"/>
              </a:rPr>
              <a:t>.)</a:t>
            </a:r>
            <a:endParaRPr sz="1500">
              <a:solidFill>
                <a:schemeClr val="lt1"/>
              </a:solidFill>
              <a:latin typeface="Nunito"/>
              <a:ea typeface="Nunito"/>
              <a:cs typeface="Nunito"/>
              <a:sym typeface="Nunito"/>
            </a:endParaRPr>
          </a:p>
          <a:p>
            <a:pPr indent="0" lvl="0" marL="0" rtl="0" algn="l">
              <a:spcBef>
                <a:spcPts val="1200"/>
              </a:spcBef>
              <a:spcAft>
                <a:spcPts val="1600"/>
              </a:spcAft>
              <a:buNone/>
            </a:pPr>
            <a:r>
              <a:t/>
            </a:r>
            <a:endParaRPr sz="1500">
              <a:solidFill>
                <a:schemeClr val="lt1"/>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3"/>
          <p:cNvSpPr txBox="1"/>
          <p:nvPr>
            <p:ph type="title"/>
          </p:nvPr>
        </p:nvSpPr>
        <p:spPr>
          <a:xfrm>
            <a:off x="498800" y="384875"/>
            <a:ext cx="72813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SOURCE FOR NEXT CONTENT</a:t>
            </a:r>
            <a:endParaRPr b="1"/>
          </a:p>
        </p:txBody>
      </p:sp>
      <p:sp>
        <p:nvSpPr>
          <p:cNvPr id="192" name="Google Shape;192;p23"/>
          <p:cNvSpPr txBox="1"/>
          <p:nvPr>
            <p:ph idx="1" type="subTitle"/>
          </p:nvPr>
        </p:nvSpPr>
        <p:spPr>
          <a:xfrm>
            <a:off x="465200" y="937700"/>
            <a:ext cx="9346200" cy="3936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lang="en" sz="1800" u="sng">
                <a:latin typeface="Nunito"/>
                <a:ea typeface="Nunito"/>
                <a:cs typeface="Nunito"/>
                <a:sym typeface="Nunito"/>
                <a:hlinkClick r:id="rId3"/>
              </a:rPr>
              <a:t>Social media platforms gird for 78 days of disinformation chaos after Election Day</a:t>
            </a:r>
            <a:endParaRPr sz="1800" u="sng">
              <a:latin typeface="Nunito"/>
              <a:ea typeface="Nunito"/>
              <a:cs typeface="Nunito"/>
              <a:sym typeface="Nunito"/>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3636"/>
              </a:lnSpc>
              <a:spcBef>
                <a:spcPts val="0"/>
              </a:spcBef>
              <a:spcAft>
                <a:spcPts val="0"/>
              </a:spcAft>
              <a:buNone/>
            </a:pPr>
            <a:r>
              <a:t/>
            </a:r>
            <a:endParaRPr sz="2600">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t/>
            </a:r>
            <a:endParaRPr b="1" sz="2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b="1"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p:txBody>
      </p:sp>
      <p:sp>
        <p:nvSpPr>
          <p:cNvPr id="193" name="Google Shape;193;p23"/>
          <p:cNvSpPr txBox="1"/>
          <p:nvPr>
            <p:ph idx="2" type="body"/>
          </p:nvPr>
        </p:nvSpPr>
        <p:spPr>
          <a:xfrm>
            <a:off x="498800" y="1542300"/>
            <a:ext cx="8240700" cy="2821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Source:</a:t>
            </a:r>
            <a:r>
              <a:rPr lang="en" sz="3400">
                <a:solidFill>
                  <a:schemeClr val="lt1"/>
                </a:solidFill>
                <a:latin typeface="Nunito"/>
                <a:ea typeface="Nunito"/>
                <a:cs typeface="Nunito"/>
                <a:sym typeface="Nunito"/>
              </a:rPr>
              <a:t> Roll Call</a:t>
            </a:r>
            <a:r>
              <a:rPr lang="en" sz="1000">
                <a:solidFill>
                  <a:schemeClr val="lt1"/>
                </a:solidFill>
                <a:latin typeface="Nunito"/>
                <a:ea typeface="Nunito"/>
                <a:cs typeface="Nunito"/>
                <a:sym typeface="Nunito"/>
              </a:rPr>
              <a:t>(a newspaper and website published in Washington, D.C., United States, when the United States Congress is in session, reporting news of legislative and political maneuverings on Capitol Hill)</a:t>
            </a:r>
            <a:endParaRPr sz="10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Author:</a:t>
            </a:r>
            <a:r>
              <a:rPr lang="en" sz="3400">
                <a:solidFill>
                  <a:schemeClr val="lt1"/>
                </a:solidFill>
                <a:latin typeface="Nunito"/>
                <a:ea typeface="Nunito"/>
                <a:cs typeface="Nunito"/>
                <a:sym typeface="Nunito"/>
              </a:rPr>
              <a:t> </a:t>
            </a:r>
            <a:r>
              <a:rPr lang="en" sz="3400">
                <a:solidFill>
                  <a:schemeClr val="lt1"/>
                </a:solidFill>
                <a:uFill>
                  <a:noFill/>
                </a:uFill>
                <a:latin typeface="Nunito"/>
                <a:ea typeface="Nunito"/>
                <a:cs typeface="Nunito"/>
                <a:sym typeface="Nunito"/>
                <a:hlinkClick r:id="rId4">
                  <a:extLst>
                    <a:ext uri="{A12FA001-AC4F-418D-AE19-62706E023703}">
                      <ahyp:hlinkClr val="tx"/>
                    </a:ext>
                  </a:extLst>
                </a:hlinkClick>
              </a:rPr>
              <a:t>Gopal Ratnam</a:t>
            </a:r>
            <a:endParaRPr sz="2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Date: </a:t>
            </a:r>
            <a:r>
              <a:rPr lang="en" sz="3400">
                <a:solidFill>
                  <a:schemeClr val="lt1"/>
                </a:solidFill>
                <a:latin typeface="Nunito"/>
                <a:ea typeface="Nunito"/>
                <a:cs typeface="Nunito"/>
                <a:sym typeface="Nunito"/>
              </a:rPr>
              <a:t>July 7th</a:t>
            </a:r>
            <a:r>
              <a:rPr lang="en" sz="3400">
                <a:solidFill>
                  <a:schemeClr val="lt1"/>
                </a:solidFill>
                <a:latin typeface="Nunito"/>
                <a:ea typeface="Nunito"/>
                <a:cs typeface="Nunito"/>
                <a:sym typeface="Nunito"/>
              </a:rPr>
              <a:t>, 2020</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Approximate length: </a:t>
            </a:r>
            <a:r>
              <a:rPr b="1" lang="en" sz="2500">
                <a:solidFill>
                  <a:schemeClr val="lt1"/>
                </a:solidFill>
                <a:latin typeface="Nunito"/>
                <a:ea typeface="Nunito"/>
                <a:cs typeface="Nunito"/>
                <a:sym typeface="Nunito"/>
              </a:rPr>
              <a:t>~</a:t>
            </a:r>
            <a:r>
              <a:rPr lang="en" sz="2500">
                <a:solidFill>
                  <a:schemeClr val="lt1"/>
                </a:solidFill>
                <a:latin typeface="Nunito"/>
                <a:ea typeface="Nunito"/>
                <a:cs typeface="Nunito"/>
                <a:sym typeface="Nunito"/>
              </a:rPr>
              <a:t>3</a:t>
            </a:r>
            <a:r>
              <a:rPr lang="en" sz="2500">
                <a:solidFill>
                  <a:schemeClr val="lt1"/>
                </a:solidFill>
                <a:latin typeface="Nunito"/>
                <a:ea typeface="Nunito"/>
                <a:cs typeface="Nunito"/>
                <a:sym typeface="Nunito"/>
              </a:rPr>
              <a:t> Pages(“Short”)</a:t>
            </a:r>
            <a:endParaRPr sz="2500">
              <a:solidFill>
                <a:schemeClr val="lt1"/>
              </a:solidFill>
              <a:latin typeface="Nunito"/>
              <a:ea typeface="Nunito"/>
              <a:cs typeface="Nunito"/>
              <a:sym typeface="Nunito"/>
            </a:endParaRPr>
          </a:p>
          <a:p>
            <a:pPr indent="0" lvl="0" marL="0" rtl="0" algn="l">
              <a:spcBef>
                <a:spcPts val="0"/>
              </a:spcBef>
              <a:spcAft>
                <a:spcPts val="1600"/>
              </a:spcAft>
              <a:buNone/>
            </a:pPr>
            <a:r>
              <a:t/>
            </a:r>
            <a:endParaRPr sz="1100">
              <a:solidFill>
                <a:schemeClr val="lt1"/>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213450" y="168175"/>
            <a:ext cx="8762700" cy="8040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None/>
            </a:pPr>
            <a:r>
              <a:rPr b="1" lang="en" sz="2000" u="sng">
                <a:hlinkClick r:id="rId3"/>
              </a:rPr>
              <a:t>Social media platforms gird for 78 days of disinformation chaos after Election Day</a:t>
            </a:r>
            <a:endParaRPr b="1" sz="2000" u="sng"/>
          </a:p>
          <a:p>
            <a:pPr indent="0" lvl="0" marL="0" rtl="0" algn="l">
              <a:lnSpc>
                <a:spcPct val="113636"/>
              </a:lnSpc>
              <a:spcBef>
                <a:spcPts val="0"/>
              </a:spcBef>
              <a:spcAft>
                <a:spcPts val="1200"/>
              </a:spcAft>
              <a:buNone/>
            </a:pPr>
            <a:r>
              <a:t/>
            </a:r>
            <a:endParaRPr sz="2600">
              <a:latin typeface="Times New Roman"/>
              <a:ea typeface="Times New Roman"/>
              <a:cs typeface="Times New Roman"/>
              <a:sym typeface="Times New Roman"/>
            </a:endParaRPr>
          </a:p>
        </p:txBody>
      </p:sp>
      <p:sp>
        <p:nvSpPr>
          <p:cNvPr id="199" name="Google Shape;199;p24"/>
          <p:cNvSpPr txBox="1"/>
          <p:nvPr/>
        </p:nvSpPr>
        <p:spPr>
          <a:xfrm>
            <a:off x="213450" y="1006875"/>
            <a:ext cx="8463300" cy="3619200"/>
          </a:xfrm>
          <a:prstGeom prst="rect">
            <a:avLst/>
          </a:prstGeom>
          <a:noFill/>
          <a:ln>
            <a:noFill/>
          </a:ln>
        </p:spPr>
        <p:txBody>
          <a:bodyPr anchorCtr="0" anchor="t" bIns="91425" lIns="91425" spcFirstLastPara="1" rIns="91425" wrap="square" tIns="91425">
            <a:noAutofit/>
          </a:bodyPr>
          <a:lstStyle/>
          <a:p>
            <a:pPr indent="-317500" lvl="0" marL="457200" rtl="0" algn="l">
              <a:lnSpc>
                <a:spcPct val="125000"/>
              </a:lnSpc>
              <a:spcBef>
                <a:spcPts val="0"/>
              </a:spcBef>
              <a:spcAft>
                <a:spcPts val="0"/>
              </a:spcAft>
              <a:buClr>
                <a:schemeClr val="lt1"/>
              </a:buClr>
              <a:buSzPts val="1400"/>
              <a:buFont typeface="Nunito"/>
              <a:buChar char="●"/>
            </a:pPr>
            <a:r>
              <a:rPr lang="en" sz="1900">
                <a:solidFill>
                  <a:schemeClr val="lt1"/>
                </a:solidFill>
                <a:latin typeface="Nunito"/>
                <a:ea typeface="Nunito"/>
                <a:cs typeface="Nunito"/>
                <a:sym typeface="Nunito"/>
              </a:rPr>
              <a:t>If election results are not known on Election Day, </a:t>
            </a:r>
            <a:r>
              <a:rPr b="1" lang="en" sz="1900">
                <a:solidFill>
                  <a:srgbClr val="FF0000"/>
                </a:solidFill>
                <a:latin typeface="Nunito"/>
                <a:ea typeface="Nunito"/>
                <a:cs typeface="Nunito"/>
                <a:sym typeface="Nunito"/>
              </a:rPr>
              <a:t>a war of competing narratives on social media could ensue all the way to Inauguration Day</a:t>
            </a:r>
            <a:endParaRPr b="1" sz="1900">
              <a:solidFill>
                <a:srgbClr val="FF0000"/>
              </a:solidFill>
              <a:latin typeface="Nunito"/>
              <a:ea typeface="Nunito"/>
              <a:cs typeface="Nunito"/>
              <a:sym typeface="Nunito"/>
            </a:endParaRPr>
          </a:p>
          <a:p>
            <a:pPr indent="-317500" lvl="0" marL="457200" rtl="0" algn="l">
              <a:lnSpc>
                <a:spcPct val="115000"/>
              </a:lnSpc>
              <a:spcBef>
                <a:spcPts val="0"/>
              </a:spcBef>
              <a:spcAft>
                <a:spcPts val="0"/>
              </a:spcAft>
              <a:buClr>
                <a:schemeClr val="lt1"/>
              </a:buClr>
              <a:buSzPts val="1400"/>
              <a:buFont typeface="Nunito"/>
              <a:buChar char="●"/>
            </a:pPr>
            <a:r>
              <a:rPr lang="en" sz="1900">
                <a:solidFill>
                  <a:schemeClr val="lt1"/>
                </a:solidFill>
                <a:latin typeface="Nunito"/>
                <a:ea typeface="Nunito"/>
                <a:cs typeface="Nunito"/>
                <a:sym typeface="Nunito"/>
              </a:rPr>
              <a:t>Lawmakers and disinformation experts say </a:t>
            </a:r>
            <a:r>
              <a:rPr b="1" lang="en" sz="1900">
                <a:solidFill>
                  <a:srgbClr val="FF0000"/>
                </a:solidFill>
                <a:latin typeface="Nunito"/>
                <a:ea typeface="Nunito"/>
                <a:cs typeface="Nunito"/>
                <a:sym typeface="Nunito"/>
              </a:rPr>
              <a:t>social media companies must be prepared to confront the likely onslaught of lies and misleading information during that period. </a:t>
            </a:r>
            <a:endParaRPr b="1" sz="1900">
              <a:solidFill>
                <a:srgbClr val="FF0000"/>
              </a:solidFill>
              <a:latin typeface="Nunito"/>
              <a:ea typeface="Nunito"/>
              <a:cs typeface="Nunito"/>
              <a:sym typeface="Nunito"/>
            </a:endParaRPr>
          </a:p>
          <a:p>
            <a:pPr indent="-317500" lvl="0" marL="457200" rtl="0" algn="l">
              <a:lnSpc>
                <a:spcPct val="115000"/>
              </a:lnSpc>
              <a:spcBef>
                <a:spcPts val="0"/>
              </a:spcBef>
              <a:spcAft>
                <a:spcPts val="0"/>
              </a:spcAft>
              <a:buClr>
                <a:schemeClr val="lt1"/>
              </a:buClr>
              <a:buSzPts val="1400"/>
              <a:buFont typeface="Nunito"/>
              <a:buChar char="●"/>
            </a:pPr>
            <a:r>
              <a:rPr lang="en" sz="1900">
                <a:solidFill>
                  <a:schemeClr val="lt1"/>
                </a:solidFill>
                <a:latin typeface="Nunito"/>
                <a:ea typeface="Nunito"/>
                <a:cs typeface="Nunito"/>
                <a:sym typeface="Nunito"/>
              </a:rPr>
              <a:t>At Twitter, the company will enforce its rules about fake accounts and disinformation uniformly before and after Election Day, Nick Pickles, the company’s director of public policy strategy, told the House Intelligence Committee. “We’ll take action on foreign actors, and we’ll take action on </a:t>
            </a:r>
            <a:r>
              <a:rPr b="1" lang="en" sz="1900">
                <a:solidFill>
                  <a:srgbClr val="FF0000"/>
                </a:solidFill>
                <a:latin typeface="Nunito"/>
                <a:ea typeface="Nunito"/>
                <a:cs typeface="Nunito"/>
                <a:sym typeface="Nunito"/>
              </a:rPr>
              <a:t>domestic actors</a:t>
            </a:r>
            <a:r>
              <a:rPr lang="en" sz="1900">
                <a:solidFill>
                  <a:schemeClr val="lt1"/>
                </a:solidFill>
                <a:latin typeface="Nunito"/>
                <a:ea typeface="Nunito"/>
                <a:cs typeface="Nunito"/>
                <a:sym typeface="Nunito"/>
              </a:rPr>
              <a:t>,” he said.</a:t>
            </a:r>
            <a:endParaRPr sz="100">
              <a:solidFill>
                <a:schemeClr val="lt1"/>
              </a:solidFill>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5"/>
          <p:cNvSpPr txBox="1"/>
          <p:nvPr>
            <p:ph type="title"/>
          </p:nvPr>
        </p:nvSpPr>
        <p:spPr>
          <a:xfrm>
            <a:off x="498800" y="384875"/>
            <a:ext cx="72813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SOURCE FOR NEXT CONTENT</a:t>
            </a:r>
            <a:endParaRPr b="1"/>
          </a:p>
        </p:txBody>
      </p:sp>
      <p:sp>
        <p:nvSpPr>
          <p:cNvPr id="205" name="Google Shape;205;p25"/>
          <p:cNvSpPr txBox="1"/>
          <p:nvPr>
            <p:ph idx="1" type="subTitle"/>
          </p:nvPr>
        </p:nvSpPr>
        <p:spPr>
          <a:xfrm>
            <a:off x="465200" y="937700"/>
            <a:ext cx="9346200" cy="393600"/>
          </a:xfrm>
          <a:prstGeom prst="rect">
            <a:avLst/>
          </a:prstGeom>
        </p:spPr>
        <p:txBody>
          <a:bodyPr anchorCtr="0" anchor="t" bIns="91425" lIns="91425" spcFirstLastPara="1" rIns="91425" wrap="square" tIns="91425">
            <a:noAutofit/>
          </a:bodyPr>
          <a:lstStyle/>
          <a:p>
            <a:pPr indent="0" lvl="0" marL="0" rtl="0" algn="l">
              <a:lnSpc>
                <a:spcPct val="122000"/>
              </a:lnSpc>
              <a:spcBef>
                <a:spcPts val="1200"/>
              </a:spcBef>
              <a:spcAft>
                <a:spcPts val="0"/>
              </a:spcAft>
              <a:buNone/>
            </a:pPr>
            <a:r>
              <a:rPr lang="en" sz="1900" u="sng">
                <a:latin typeface="Nunito"/>
                <a:ea typeface="Nunito"/>
                <a:cs typeface="Nunito"/>
                <a:sym typeface="Nunito"/>
                <a:hlinkClick r:id="rId3"/>
              </a:rPr>
              <a:t>Do We Really Need To Start Regulating Social Media?</a:t>
            </a:r>
            <a:endParaRPr sz="1900" u="sng">
              <a:latin typeface="Nunito"/>
              <a:ea typeface="Nunito"/>
              <a:cs typeface="Nunito"/>
              <a:sym typeface="Nunito"/>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0000"/>
              </a:lnSpc>
              <a:spcBef>
                <a:spcPts val="0"/>
              </a:spcBef>
              <a:spcAft>
                <a:spcPts val="0"/>
              </a:spcAft>
              <a:buNone/>
            </a:pPr>
            <a:r>
              <a:t/>
            </a:r>
            <a:endParaRPr sz="1800" u="sng">
              <a:latin typeface="Nunito"/>
              <a:ea typeface="Nunito"/>
              <a:cs typeface="Nunito"/>
              <a:sym typeface="Nunito"/>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3636"/>
              </a:lnSpc>
              <a:spcBef>
                <a:spcPts val="0"/>
              </a:spcBef>
              <a:spcAft>
                <a:spcPts val="0"/>
              </a:spcAft>
              <a:buNone/>
            </a:pPr>
            <a:r>
              <a:t/>
            </a:r>
            <a:endParaRPr sz="2600">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t/>
            </a:r>
            <a:endParaRPr b="1" sz="2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b="1"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p:txBody>
      </p:sp>
      <p:sp>
        <p:nvSpPr>
          <p:cNvPr id="206" name="Google Shape;206;p25"/>
          <p:cNvSpPr txBox="1"/>
          <p:nvPr>
            <p:ph idx="2" type="body"/>
          </p:nvPr>
        </p:nvSpPr>
        <p:spPr>
          <a:xfrm>
            <a:off x="498800" y="1542300"/>
            <a:ext cx="8240700" cy="2821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Source:</a:t>
            </a:r>
            <a:r>
              <a:rPr lang="en" sz="3400">
                <a:solidFill>
                  <a:schemeClr val="lt1"/>
                </a:solidFill>
                <a:latin typeface="Nunito"/>
                <a:ea typeface="Nunito"/>
                <a:cs typeface="Nunito"/>
                <a:sym typeface="Nunito"/>
              </a:rPr>
              <a:t> Forbes</a:t>
            </a:r>
            <a:endParaRPr sz="10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Author:</a:t>
            </a:r>
            <a:r>
              <a:rPr lang="en" sz="3400">
                <a:solidFill>
                  <a:schemeClr val="lt1"/>
                </a:solidFill>
                <a:latin typeface="Nunito"/>
                <a:ea typeface="Nunito"/>
                <a:cs typeface="Nunito"/>
                <a:sym typeface="Nunito"/>
              </a:rPr>
              <a:t> Andrew Arnold</a:t>
            </a:r>
            <a:endParaRPr sz="2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Date: </a:t>
            </a:r>
            <a:r>
              <a:rPr lang="en" sz="3400">
                <a:solidFill>
                  <a:schemeClr val="lt1"/>
                </a:solidFill>
                <a:latin typeface="Nunito"/>
                <a:ea typeface="Nunito"/>
                <a:cs typeface="Nunito"/>
                <a:sym typeface="Nunito"/>
              </a:rPr>
              <a:t>June 30th, 2018</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Approximate length: </a:t>
            </a:r>
            <a:r>
              <a:rPr b="1" lang="en" sz="2500">
                <a:solidFill>
                  <a:schemeClr val="lt1"/>
                </a:solidFill>
                <a:latin typeface="Nunito"/>
                <a:ea typeface="Nunito"/>
                <a:cs typeface="Nunito"/>
                <a:sym typeface="Nunito"/>
              </a:rPr>
              <a:t>~</a:t>
            </a:r>
            <a:r>
              <a:rPr lang="en" sz="2500">
                <a:solidFill>
                  <a:schemeClr val="lt1"/>
                </a:solidFill>
                <a:latin typeface="Nunito"/>
                <a:ea typeface="Nunito"/>
                <a:cs typeface="Nunito"/>
                <a:sym typeface="Nunito"/>
              </a:rPr>
              <a:t>3 Pages(“Short”)</a:t>
            </a:r>
            <a:endParaRPr sz="2500">
              <a:solidFill>
                <a:schemeClr val="lt1"/>
              </a:solidFill>
              <a:latin typeface="Nunito"/>
              <a:ea typeface="Nunito"/>
              <a:cs typeface="Nunito"/>
              <a:sym typeface="Nunito"/>
            </a:endParaRPr>
          </a:p>
          <a:p>
            <a:pPr indent="0" lvl="0" marL="0" rtl="0" algn="l">
              <a:spcBef>
                <a:spcPts val="0"/>
              </a:spcBef>
              <a:spcAft>
                <a:spcPts val="1600"/>
              </a:spcAft>
              <a:buNone/>
            </a:pPr>
            <a:r>
              <a:t/>
            </a:r>
            <a:endParaRPr sz="1100">
              <a:solidFill>
                <a:schemeClr val="lt1"/>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txBox="1"/>
          <p:nvPr>
            <p:ph type="title"/>
          </p:nvPr>
        </p:nvSpPr>
        <p:spPr>
          <a:xfrm>
            <a:off x="213450" y="168175"/>
            <a:ext cx="8762700" cy="804000"/>
          </a:xfrm>
          <a:prstGeom prst="rect">
            <a:avLst/>
          </a:prstGeom>
        </p:spPr>
        <p:txBody>
          <a:bodyPr anchorCtr="0" anchor="t" bIns="91425" lIns="91425" spcFirstLastPara="1" rIns="91425" wrap="square" tIns="91425">
            <a:noAutofit/>
          </a:bodyPr>
          <a:lstStyle/>
          <a:p>
            <a:pPr indent="0" lvl="0" marL="0" rtl="0" algn="l">
              <a:lnSpc>
                <a:spcPct val="122000"/>
              </a:lnSpc>
              <a:spcBef>
                <a:spcPts val="1200"/>
              </a:spcBef>
              <a:spcAft>
                <a:spcPts val="0"/>
              </a:spcAft>
              <a:buNone/>
            </a:pPr>
            <a:r>
              <a:rPr b="1" lang="en" sz="1900" u="sng"/>
              <a:t>Do We Really Need To Start Regulating Social Media?</a:t>
            </a:r>
            <a:endParaRPr b="1" sz="1900" u="sng"/>
          </a:p>
          <a:p>
            <a:pPr indent="0" lvl="0" marL="0" rtl="0" algn="l">
              <a:lnSpc>
                <a:spcPct val="110000"/>
              </a:lnSpc>
              <a:spcBef>
                <a:spcPts val="0"/>
              </a:spcBef>
              <a:spcAft>
                <a:spcPts val="0"/>
              </a:spcAft>
              <a:buNone/>
            </a:pPr>
            <a:r>
              <a:t/>
            </a:r>
            <a:endParaRPr sz="2000" u="sng"/>
          </a:p>
          <a:p>
            <a:pPr indent="0" lvl="0" marL="0" rtl="0" algn="l">
              <a:lnSpc>
                <a:spcPct val="113636"/>
              </a:lnSpc>
              <a:spcBef>
                <a:spcPts val="0"/>
              </a:spcBef>
              <a:spcAft>
                <a:spcPts val="1200"/>
              </a:spcAft>
              <a:buNone/>
            </a:pPr>
            <a:r>
              <a:t/>
            </a:r>
            <a:endParaRPr sz="2600">
              <a:latin typeface="Times New Roman"/>
              <a:ea typeface="Times New Roman"/>
              <a:cs typeface="Times New Roman"/>
              <a:sym typeface="Times New Roman"/>
            </a:endParaRPr>
          </a:p>
        </p:txBody>
      </p:sp>
      <p:sp>
        <p:nvSpPr>
          <p:cNvPr id="212" name="Google Shape;212;p26"/>
          <p:cNvSpPr txBox="1"/>
          <p:nvPr/>
        </p:nvSpPr>
        <p:spPr>
          <a:xfrm>
            <a:off x="213450" y="693675"/>
            <a:ext cx="8630400" cy="4182900"/>
          </a:xfrm>
          <a:prstGeom prst="rect">
            <a:avLst/>
          </a:prstGeom>
          <a:noFill/>
          <a:ln>
            <a:noFill/>
          </a:ln>
        </p:spPr>
        <p:txBody>
          <a:bodyPr anchorCtr="0" anchor="t" bIns="91425" lIns="91425" spcFirstLastPara="1" rIns="91425" wrap="square" tIns="91425">
            <a:noAutofit/>
          </a:bodyPr>
          <a:lstStyle/>
          <a:p>
            <a:pPr indent="-311150" lvl="0" marL="457200" rtl="0" algn="l">
              <a:lnSpc>
                <a:spcPct val="125000"/>
              </a:lnSpc>
              <a:spcBef>
                <a:spcPts val="0"/>
              </a:spcBef>
              <a:spcAft>
                <a:spcPts val="0"/>
              </a:spcAft>
              <a:buClr>
                <a:schemeClr val="lt1"/>
              </a:buClr>
              <a:buSzPts val="1300"/>
              <a:buFont typeface="Nunito"/>
              <a:buChar char="●"/>
            </a:pPr>
            <a:r>
              <a:rPr lang="en" sz="1300">
                <a:solidFill>
                  <a:schemeClr val="lt1"/>
                </a:solidFill>
                <a:latin typeface="Georgia"/>
                <a:ea typeface="Georgia"/>
                <a:cs typeface="Georgia"/>
                <a:sym typeface="Georgia"/>
              </a:rPr>
              <a:t>Like anything else, when people begin suggesting that expression and communication be regulated, they often mean </a:t>
            </a:r>
            <a:r>
              <a:rPr b="1" lang="en" sz="1300">
                <a:solidFill>
                  <a:srgbClr val="FF0000"/>
                </a:solidFill>
                <a:latin typeface="Georgia"/>
                <a:ea typeface="Georgia"/>
                <a:cs typeface="Georgia"/>
                <a:sym typeface="Georgia"/>
              </a:rPr>
              <a:t>“other people’s” communications and expressions.</a:t>
            </a:r>
            <a:endParaRPr b="1" sz="1300">
              <a:solidFill>
                <a:srgbClr val="FF0000"/>
              </a:solidFill>
              <a:latin typeface="Georgia"/>
              <a:ea typeface="Georgia"/>
              <a:cs typeface="Georgia"/>
              <a:sym typeface="Georgia"/>
            </a:endParaRPr>
          </a:p>
          <a:p>
            <a:pPr indent="-311150" lvl="0" marL="457200" rtl="0" algn="l">
              <a:lnSpc>
                <a:spcPct val="125000"/>
              </a:lnSpc>
              <a:spcBef>
                <a:spcPts val="0"/>
              </a:spcBef>
              <a:spcAft>
                <a:spcPts val="0"/>
              </a:spcAft>
              <a:buClr>
                <a:schemeClr val="lt1"/>
              </a:buClr>
              <a:buSzPts val="1300"/>
              <a:buFont typeface="Georgia"/>
              <a:buChar char="●"/>
            </a:pPr>
            <a:r>
              <a:rPr lang="en" sz="1300">
                <a:solidFill>
                  <a:schemeClr val="lt1"/>
                </a:solidFill>
                <a:latin typeface="Georgia"/>
                <a:ea typeface="Georgia"/>
                <a:cs typeface="Georgia"/>
                <a:sym typeface="Georgia"/>
              </a:rPr>
              <a:t>One of the arguments is that social media </a:t>
            </a:r>
            <a:r>
              <a:rPr b="1" lang="en" sz="1300">
                <a:solidFill>
                  <a:srgbClr val="FF0000"/>
                </a:solidFill>
                <a:latin typeface="Georgia"/>
                <a:ea typeface="Georgia"/>
                <a:cs typeface="Georgia"/>
                <a:sym typeface="Georgia"/>
              </a:rPr>
              <a:t>empowers large corporations to control the flow of information.</a:t>
            </a:r>
            <a:r>
              <a:rPr lang="en" sz="1300">
                <a:solidFill>
                  <a:schemeClr val="lt1"/>
                </a:solidFill>
                <a:latin typeface="Georgia"/>
                <a:ea typeface="Georgia"/>
                <a:cs typeface="Georgia"/>
                <a:sym typeface="Georgia"/>
              </a:rPr>
              <a:t> As long as they can afford to saturate social media feeds with posts that curate the information they want, anyone standing in opposition to that is essentially steamrolled because they don’t have the resources to counter that.</a:t>
            </a:r>
            <a:endParaRPr sz="1300">
              <a:solidFill>
                <a:schemeClr val="lt1"/>
              </a:solidFill>
              <a:latin typeface="Georgia"/>
              <a:ea typeface="Georgia"/>
              <a:cs typeface="Georgia"/>
              <a:sym typeface="Georgia"/>
            </a:endParaRPr>
          </a:p>
          <a:p>
            <a:pPr indent="-311150" lvl="0" marL="457200" rtl="0" algn="l">
              <a:lnSpc>
                <a:spcPct val="125000"/>
              </a:lnSpc>
              <a:spcBef>
                <a:spcPts val="0"/>
              </a:spcBef>
              <a:spcAft>
                <a:spcPts val="0"/>
              </a:spcAft>
              <a:buClr>
                <a:schemeClr val="lt1"/>
              </a:buClr>
              <a:buSzPts val="1300"/>
              <a:buFont typeface="Georgia"/>
              <a:buChar char="●"/>
            </a:pPr>
            <a:r>
              <a:rPr lang="en" sz="1300">
                <a:solidFill>
                  <a:schemeClr val="lt1"/>
                </a:solidFill>
                <a:latin typeface="Georgia"/>
                <a:ea typeface="Georgia"/>
                <a:cs typeface="Georgia"/>
                <a:sym typeface="Georgia"/>
              </a:rPr>
              <a:t>While there may be reasonable concern about abuse of social media, there’s also r</a:t>
            </a:r>
            <a:r>
              <a:rPr b="1" lang="en" sz="1300">
                <a:solidFill>
                  <a:srgbClr val="FF0000"/>
                </a:solidFill>
                <a:latin typeface="Georgia"/>
                <a:ea typeface="Georgia"/>
                <a:cs typeface="Georgia"/>
                <a:sym typeface="Georgia"/>
              </a:rPr>
              <a:t>easonable concern that too much regulation could prevent important conversations about topics such abortion, </a:t>
            </a:r>
            <a:r>
              <a:rPr b="1" lang="en" sz="1300">
                <a:solidFill>
                  <a:srgbClr val="FF0000"/>
                </a:solidFill>
                <a:uFill>
                  <a:noFill/>
                </a:uFill>
                <a:latin typeface="Georgia"/>
                <a:ea typeface="Georgia"/>
                <a:cs typeface="Georgia"/>
                <a:sym typeface="Georgia"/>
                <a:hlinkClick r:id="rId3">
                  <a:extLst>
                    <a:ext uri="{A12FA001-AC4F-418D-AE19-62706E023703}">
                      <ahyp:hlinkClr val="tx"/>
                    </a:ext>
                  </a:extLst>
                </a:hlinkClick>
              </a:rPr>
              <a:t>online education</a:t>
            </a:r>
            <a:r>
              <a:rPr b="1" lang="en" sz="1300">
                <a:solidFill>
                  <a:srgbClr val="FF0000"/>
                </a:solidFill>
                <a:latin typeface="Georgia"/>
                <a:ea typeface="Georgia"/>
                <a:cs typeface="Georgia"/>
                <a:sym typeface="Georgia"/>
              </a:rPr>
              <a:t> and reforms in traditional schools, foreign policy, healthcare, immigration, gun control and </a:t>
            </a:r>
            <a:r>
              <a:rPr b="1" lang="en" sz="1300">
                <a:solidFill>
                  <a:srgbClr val="FF0000"/>
                </a:solidFill>
                <a:uFill>
                  <a:noFill/>
                </a:uFill>
                <a:latin typeface="Georgia"/>
                <a:ea typeface="Georgia"/>
                <a:cs typeface="Georgia"/>
                <a:sym typeface="Georgia"/>
                <a:hlinkClick r:id="rId4">
                  <a:extLst>
                    <a:ext uri="{A12FA001-AC4F-418D-AE19-62706E023703}">
                      <ahyp:hlinkClr val="tx"/>
                    </a:ext>
                  </a:extLst>
                </a:hlinkClick>
              </a:rPr>
              <a:t>emerging firearms technology</a:t>
            </a:r>
            <a:r>
              <a:rPr b="1" lang="en" sz="1300">
                <a:solidFill>
                  <a:srgbClr val="FF0000"/>
                </a:solidFill>
                <a:latin typeface="Georgia"/>
                <a:ea typeface="Georgia"/>
                <a:cs typeface="Georgia"/>
                <a:sym typeface="Georgia"/>
              </a:rPr>
              <a:t>. </a:t>
            </a:r>
            <a:endParaRPr b="1" sz="1300">
              <a:solidFill>
                <a:srgbClr val="FF0000"/>
              </a:solidFill>
              <a:latin typeface="Georgia"/>
              <a:ea typeface="Georgia"/>
              <a:cs typeface="Georgia"/>
              <a:sym typeface="Georgia"/>
            </a:endParaRPr>
          </a:p>
          <a:p>
            <a:pPr indent="-311150" lvl="0" marL="457200" rtl="0" algn="l">
              <a:lnSpc>
                <a:spcPct val="125000"/>
              </a:lnSpc>
              <a:spcBef>
                <a:spcPts val="0"/>
              </a:spcBef>
              <a:spcAft>
                <a:spcPts val="0"/>
              </a:spcAft>
              <a:buClr>
                <a:schemeClr val="lt1"/>
              </a:buClr>
              <a:buSzPts val="1300"/>
              <a:buFont typeface="Georgia"/>
              <a:buChar char="●"/>
            </a:pPr>
            <a:r>
              <a:rPr lang="en" sz="1300">
                <a:solidFill>
                  <a:schemeClr val="lt1"/>
                </a:solidFill>
                <a:latin typeface="Georgia"/>
                <a:ea typeface="Georgia"/>
                <a:cs typeface="Georgia"/>
                <a:sym typeface="Georgia"/>
              </a:rPr>
              <a:t>If existing social media platforms aren’t serving the public, isn’t the best solution for someone to </a:t>
            </a:r>
            <a:r>
              <a:rPr b="1" lang="en" sz="1300">
                <a:solidFill>
                  <a:srgbClr val="FF0000"/>
                </a:solidFill>
                <a:latin typeface="Georgia"/>
                <a:ea typeface="Georgia"/>
                <a:cs typeface="Georgia"/>
                <a:sym typeface="Georgia"/>
              </a:rPr>
              <a:t>disrupt that model</a:t>
            </a:r>
            <a:r>
              <a:rPr lang="en" sz="1300">
                <a:solidFill>
                  <a:schemeClr val="lt1"/>
                </a:solidFill>
                <a:latin typeface="Georgia"/>
                <a:ea typeface="Georgia"/>
                <a:cs typeface="Georgia"/>
                <a:sym typeface="Georgia"/>
              </a:rPr>
              <a:t>? If entrepreneurs are faced with a bunch of regulations limiting their ability to grow and be profitable, something the current batch of social media founders didn’t face, why would they bother?</a:t>
            </a:r>
            <a:endParaRPr sz="1300">
              <a:solidFill>
                <a:schemeClr val="lt1"/>
              </a:solidFill>
              <a:latin typeface="Georgia"/>
              <a:ea typeface="Georgia"/>
              <a:cs typeface="Georgia"/>
              <a:sym typeface="Georgia"/>
            </a:endParaRPr>
          </a:p>
          <a:p>
            <a:pPr indent="-311150" lvl="0" marL="457200" marR="0" rtl="0" algn="l">
              <a:lnSpc>
                <a:spcPct val="125000"/>
              </a:lnSpc>
              <a:spcBef>
                <a:spcPts val="0"/>
              </a:spcBef>
              <a:spcAft>
                <a:spcPts val="0"/>
              </a:spcAft>
              <a:buClr>
                <a:schemeClr val="lt1"/>
              </a:buClr>
              <a:buSzPts val="1300"/>
              <a:buFont typeface="Georgia"/>
              <a:buChar char="●"/>
            </a:pPr>
            <a:r>
              <a:rPr lang="en" sz="1300">
                <a:solidFill>
                  <a:schemeClr val="lt1"/>
                </a:solidFill>
                <a:latin typeface="Georgia"/>
                <a:ea typeface="Georgia"/>
                <a:cs typeface="Georgia"/>
                <a:sym typeface="Georgia"/>
              </a:rPr>
              <a:t>How will regulation address the notion that people should be accountable for vetting out the sources of information they choose to believe. </a:t>
            </a:r>
            <a:r>
              <a:rPr b="1" lang="en" sz="1300">
                <a:solidFill>
                  <a:srgbClr val="FF0000"/>
                </a:solidFill>
                <a:latin typeface="Georgia"/>
                <a:ea typeface="Georgia"/>
                <a:cs typeface="Georgia"/>
                <a:sym typeface="Georgia"/>
              </a:rPr>
              <a:t>Can laws really stop people from being gullible?</a:t>
            </a:r>
            <a:r>
              <a:rPr lang="en" sz="1300">
                <a:solidFill>
                  <a:schemeClr val="lt1"/>
                </a:solidFill>
                <a:latin typeface="Georgia"/>
                <a:ea typeface="Georgia"/>
                <a:cs typeface="Georgia"/>
                <a:sym typeface="Georgia"/>
              </a:rPr>
              <a:t> Should they? Who determines when a social media platform has merely provided a free speech platform or when they have intentionally enabled an entity to commit fraud?</a:t>
            </a:r>
            <a:endParaRPr sz="1300">
              <a:solidFill>
                <a:schemeClr val="lt1"/>
              </a:solidFill>
              <a:latin typeface="Georgia"/>
              <a:ea typeface="Georgia"/>
              <a:cs typeface="Georgia"/>
              <a:sym typeface="Georgia"/>
            </a:endParaRPr>
          </a:p>
          <a:p>
            <a:pPr indent="0" lvl="0" marL="457200" rtl="0" algn="l">
              <a:lnSpc>
                <a:spcPct val="115000"/>
              </a:lnSpc>
              <a:spcBef>
                <a:spcPts val="0"/>
              </a:spcBef>
              <a:spcAft>
                <a:spcPts val="2300"/>
              </a:spcAft>
              <a:buNone/>
            </a:pPr>
            <a:r>
              <a:t/>
            </a:r>
            <a:endParaRPr sz="300">
              <a:solidFill>
                <a:schemeClr val="lt1"/>
              </a:solidFill>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7"/>
          <p:cNvSpPr txBox="1"/>
          <p:nvPr>
            <p:ph type="title"/>
          </p:nvPr>
        </p:nvSpPr>
        <p:spPr>
          <a:xfrm>
            <a:off x="498800" y="384875"/>
            <a:ext cx="72813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SOURCE FOR NEXT CONTENT</a:t>
            </a:r>
            <a:endParaRPr b="1"/>
          </a:p>
        </p:txBody>
      </p:sp>
      <p:sp>
        <p:nvSpPr>
          <p:cNvPr id="218" name="Google Shape;218;p27"/>
          <p:cNvSpPr txBox="1"/>
          <p:nvPr>
            <p:ph idx="1" type="subTitle"/>
          </p:nvPr>
        </p:nvSpPr>
        <p:spPr>
          <a:xfrm>
            <a:off x="465200" y="937700"/>
            <a:ext cx="9346200" cy="393600"/>
          </a:xfrm>
          <a:prstGeom prst="rect">
            <a:avLst/>
          </a:prstGeom>
        </p:spPr>
        <p:txBody>
          <a:bodyPr anchorCtr="0" anchor="t" bIns="91425" lIns="91425" spcFirstLastPara="1" rIns="91425" wrap="square" tIns="91425">
            <a:noAutofit/>
          </a:bodyPr>
          <a:lstStyle/>
          <a:p>
            <a:pPr indent="0" lvl="0" marL="0" rtl="0" algn="l">
              <a:lnSpc>
                <a:spcPct val="122000"/>
              </a:lnSpc>
              <a:spcBef>
                <a:spcPts val="1200"/>
              </a:spcBef>
              <a:spcAft>
                <a:spcPts val="0"/>
              </a:spcAft>
              <a:buNone/>
            </a:pPr>
            <a:r>
              <a:rPr lang="en" sz="2100" u="sng">
                <a:latin typeface="Times New Roman"/>
                <a:ea typeface="Times New Roman"/>
                <a:cs typeface="Times New Roman"/>
                <a:sym typeface="Times New Roman"/>
                <a:hlinkClick r:id="rId3"/>
              </a:rPr>
              <a:t>Zuckerberg Hearings Prove Government Shouldn’t Regulate Facebook</a:t>
            </a:r>
            <a:endParaRPr sz="1900" u="sng">
              <a:latin typeface="Nunito"/>
              <a:ea typeface="Nunito"/>
              <a:cs typeface="Nunito"/>
              <a:sym typeface="Nunito"/>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0000"/>
              </a:lnSpc>
              <a:spcBef>
                <a:spcPts val="0"/>
              </a:spcBef>
              <a:spcAft>
                <a:spcPts val="0"/>
              </a:spcAft>
              <a:buNone/>
            </a:pPr>
            <a:r>
              <a:t/>
            </a:r>
            <a:endParaRPr sz="1800" u="sng">
              <a:latin typeface="Nunito"/>
              <a:ea typeface="Nunito"/>
              <a:cs typeface="Nunito"/>
              <a:sym typeface="Nunito"/>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3636"/>
              </a:lnSpc>
              <a:spcBef>
                <a:spcPts val="0"/>
              </a:spcBef>
              <a:spcAft>
                <a:spcPts val="0"/>
              </a:spcAft>
              <a:buNone/>
            </a:pPr>
            <a:r>
              <a:t/>
            </a:r>
            <a:endParaRPr sz="2600">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t/>
            </a:r>
            <a:endParaRPr b="1" sz="2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b="1"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p:txBody>
      </p:sp>
      <p:sp>
        <p:nvSpPr>
          <p:cNvPr id="219" name="Google Shape;219;p27"/>
          <p:cNvSpPr txBox="1"/>
          <p:nvPr>
            <p:ph idx="2" type="body"/>
          </p:nvPr>
        </p:nvSpPr>
        <p:spPr>
          <a:xfrm>
            <a:off x="498800" y="1542300"/>
            <a:ext cx="8240700" cy="2821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Source:</a:t>
            </a:r>
            <a:r>
              <a:rPr lang="en" sz="3400">
                <a:solidFill>
                  <a:schemeClr val="lt1"/>
                </a:solidFill>
                <a:latin typeface="Nunito"/>
                <a:ea typeface="Nunito"/>
                <a:cs typeface="Nunito"/>
                <a:sym typeface="Nunito"/>
              </a:rPr>
              <a:t> Forbes</a:t>
            </a:r>
            <a:endParaRPr sz="10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Author:</a:t>
            </a:r>
            <a:r>
              <a:rPr lang="en" sz="3400">
                <a:solidFill>
                  <a:schemeClr val="lt1"/>
                </a:solidFill>
                <a:latin typeface="Nunito"/>
                <a:ea typeface="Nunito"/>
                <a:cs typeface="Nunito"/>
                <a:sym typeface="Nunito"/>
              </a:rPr>
              <a:t> Andrew Arnold</a:t>
            </a:r>
            <a:endParaRPr sz="2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Date: </a:t>
            </a:r>
            <a:r>
              <a:rPr lang="en" sz="3400">
                <a:solidFill>
                  <a:schemeClr val="lt1"/>
                </a:solidFill>
                <a:latin typeface="Nunito"/>
                <a:ea typeface="Nunito"/>
                <a:cs typeface="Nunito"/>
                <a:sym typeface="Nunito"/>
              </a:rPr>
              <a:t>June 30th, 2018</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Approximate length: </a:t>
            </a:r>
            <a:r>
              <a:rPr b="1" lang="en" sz="2500">
                <a:solidFill>
                  <a:schemeClr val="lt1"/>
                </a:solidFill>
                <a:latin typeface="Nunito"/>
                <a:ea typeface="Nunito"/>
                <a:cs typeface="Nunito"/>
                <a:sym typeface="Nunito"/>
              </a:rPr>
              <a:t>~</a:t>
            </a:r>
            <a:r>
              <a:rPr lang="en" sz="2500">
                <a:solidFill>
                  <a:schemeClr val="lt1"/>
                </a:solidFill>
                <a:latin typeface="Nunito"/>
                <a:ea typeface="Nunito"/>
                <a:cs typeface="Nunito"/>
                <a:sym typeface="Nunito"/>
              </a:rPr>
              <a:t>3 Pages(“Short”)</a:t>
            </a:r>
            <a:endParaRPr sz="2500">
              <a:solidFill>
                <a:schemeClr val="lt1"/>
              </a:solidFill>
              <a:latin typeface="Nunito"/>
              <a:ea typeface="Nunito"/>
              <a:cs typeface="Nunito"/>
              <a:sym typeface="Nunito"/>
            </a:endParaRPr>
          </a:p>
          <a:p>
            <a:pPr indent="0" lvl="0" marL="0" rtl="0" algn="l">
              <a:spcBef>
                <a:spcPts val="0"/>
              </a:spcBef>
              <a:spcAft>
                <a:spcPts val="1600"/>
              </a:spcAft>
              <a:buNone/>
            </a:pPr>
            <a:r>
              <a:t/>
            </a:r>
            <a:endParaRPr sz="1100">
              <a:solidFill>
                <a:schemeClr val="lt1"/>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8"/>
          <p:cNvSpPr txBox="1"/>
          <p:nvPr>
            <p:ph type="title"/>
          </p:nvPr>
        </p:nvSpPr>
        <p:spPr>
          <a:xfrm>
            <a:off x="213450" y="168175"/>
            <a:ext cx="8762700" cy="804000"/>
          </a:xfrm>
          <a:prstGeom prst="rect">
            <a:avLst/>
          </a:prstGeom>
        </p:spPr>
        <p:txBody>
          <a:bodyPr anchorCtr="0" anchor="t" bIns="91425" lIns="91425" spcFirstLastPara="1" rIns="91425" wrap="square" tIns="91425">
            <a:noAutofit/>
          </a:bodyPr>
          <a:lstStyle/>
          <a:p>
            <a:pPr indent="0" lvl="0" marL="0" rtl="0" algn="l">
              <a:lnSpc>
                <a:spcPct val="122000"/>
              </a:lnSpc>
              <a:spcBef>
                <a:spcPts val="1200"/>
              </a:spcBef>
              <a:spcAft>
                <a:spcPts val="0"/>
              </a:spcAft>
              <a:buNone/>
            </a:pPr>
            <a:r>
              <a:rPr b="1" lang="en" sz="2100" u="sng">
                <a:latin typeface="Times New Roman"/>
                <a:ea typeface="Times New Roman"/>
                <a:cs typeface="Times New Roman"/>
                <a:sym typeface="Times New Roman"/>
                <a:hlinkClick r:id="rId3"/>
              </a:rPr>
              <a:t>Zuckerberg Hearings Prove Government Shouldn’t Regulate Facebook</a:t>
            </a:r>
            <a:endParaRPr b="1" sz="1900" u="sng"/>
          </a:p>
          <a:p>
            <a:pPr indent="0" lvl="0" marL="0" rtl="0" algn="l">
              <a:lnSpc>
                <a:spcPct val="122000"/>
              </a:lnSpc>
              <a:spcBef>
                <a:spcPts val="1200"/>
              </a:spcBef>
              <a:spcAft>
                <a:spcPts val="0"/>
              </a:spcAft>
              <a:buNone/>
            </a:pPr>
            <a:r>
              <a:t/>
            </a:r>
            <a:endParaRPr b="1" sz="1900" u="sng"/>
          </a:p>
          <a:p>
            <a:pPr indent="0" lvl="0" marL="0" rtl="0" algn="l">
              <a:lnSpc>
                <a:spcPct val="110000"/>
              </a:lnSpc>
              <a:spcBef>
                <a:spcPts val="0"/>
              </a:spcBef>
              <a:spcAft>
                <a:spcPts val="0"/>
              </a:spcAft>
              <a:buNone/>
            </a:pPr>
            <a:r>
              <a:t/>
            </a:r>
            <a:endParaRPr sz="2000" u="sng"/>
          </a:p>
          <a:p>
            <a:pPr indent="0" lvl="0" marL="0" rtl="0" algn="l">
              <a:lnSpc>
                <a:spcPct val="113636"/>
              </a:lnSpc>
              <a:spcBef>
                <a:spcPts val="0"/>
              </a:spcBef>
              <a:spcAft>
                <a:spcPts val="1200"/>
              </a:spcAft>
              <a:buNone/>
            </a:pPr>
            <a:r>
              <a:t/>
            </a:r>
            <a:endParaRPr sz="2600">
              <a:latin typeface="Times New Roman"/>
              <a:ea typeface="Times New Roman"/>
              <a:cs typeface="Times New Roman"/>
              <a:sym typeface="Times New Roman"/>
            </a:endParaRPr>
          </a:p>
        </p:txBody>
      </p:sp>
      <p:sp>
        <p:nvSpPr>
          <p:cNvPr id="225" name="Google Shape;225;p28"/>
          <p:cNvSpPr txBox="1"/>
          <p:nvPr/>
        </p:nvSpPr>
        <p:spPr>
          <a:xfrm>
            <a:off x="213450" y="693675"/>
            <a:ext cx="8630400" cy="41829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lt1"/>
              </a:buClr>
              <a:buSzPts val="1600"/>
              <a:buFont typeface="Nunito"/>
              <a:buChar char="●"/>
            </a:pPr>
            <a:r>
              <a:rPr lang="en" sz="1600">
                <a:solidFill>
                  <a:schemeClr val="lt1"/>
                </a:solidFill>
                <a:latin typeface="Georgia"/>
                <a:ea typeface="Georgia"/>
                <a:cs typeface="Georgia"/>
                <a:sym typeface="Georgia"/>
              </a:rPr>
              <a:t>If a private entity follows the law, but </a:t>
            </a:r>
            <a:r>
              <a:rPr b="1" lang="en" sz="1600">
                <a:solidFill>
                  <a:srgbClr val="FF0000"/>
                </a:solidFill>
                <a:latin typeface="Georgia"/>
                <a:ea typeface="Georgia"/>
                <a:cs typeface="Georgia"/>
                <a:sym typeface="Georgia"/>
              </a:rPr>
              <a:t>happens to upset the sensibilities of a power-abusing bully in the United States Senate, they will be punished by with some nannyistic intrusion or byzantine regulation?</a:t>
            </a:r>
            <a:endParaRPr b="1" sz="1600">
              <a:solidFill>
                <a:srgbClr val="FF0000"/>
              </a:solidFill>
              <a:latin typeface="Georgia"/>
              <a:ea typeface="Georgia"/>
              <a:cs typeface="Georgia"/>
              <a:sym typeface="Georgia"/>
            </a:endParaRPr>
          </a:p>
          <a:p>
            <a:pPr indent="-330200" lvl="0" marL="457200" rtl="0" algn="l">
              <a:lnSpc>
                <a:spcPct val="100000"/>
              </a:lnSpc>
              <a:spcBef>
                <a:spcPts val="0"/>
              </a:spcBef>
              <a:spcAft>
                <a:spcPts val="0"/>
              </a:spcAft>
              <a:buClr>
                <a:schemeClr val="lt1"/>
              </a:buClr>
              <a:buSzPts val="1600"/>
              <a:buFont typeface="Nunito"/>
              <a:buChar char="●"/>
            </a:pPr>
            <a:r>
              <a:rPr lang="en" sz="1600">
                <a:solidFill>
                  <a:schemeClr val="lt1"/>
                </a:solidFill>
                <a:latin typeface="Georgia"/>
                <a:ea typeface="Georgia"/>
                <a:cs typeface="Georgia"/>
                <a:sym typeface="Georgia"/>
              </a:rPr>
              <a:t>The bigger, ideological, problem with the Facebook circus is that our politicians are acting as if being subjected to an opinion — or to an ad — they dislike is some kind of attack on an individual’s rights. Not one senator will ever tell his or her constituents: Hey, if you don’t like the way Facebook conducts itself or you’re unhappy about its political bias or you don’t like that smaller companies also get to target you with content, then leave. No one is forcing you to open or maintain an account with Facebook, much less forcing you to hand over data. And if you’re constantly falling for fake news, well, that’s your problem, because </a:t>
            </a:r>
            <a:r>
              <a:rPr b="1" lang="en" sz="1600">
                <a:solidFill>
                  <a:srgbClr val="FF0000"/>
                </a:solidFill>
                <a:latin typeface="Georgia"/>
                <a:ea typeface="Georgia"/>
                <a:cs typeface="Georgia"/>
                <a:sym typeface="Georgia"/>
              </a:rPr>
              <a:t>the state can’t fix stupid.</a:t>
            </a:r>
            <a:endParaRPr b="1" sz="1600">
              <a:solidFill>
                <a:srgbClr val="FF0000"/>
              </a:solidFill>
              <a:latin typeface="Georgia"/>
              <a:ea typeface="Georgia"/>
              <a:cs typeface="Georgia"/>
              <a:sym typeface="Georgia"/>
            </a:endParaRPr>
          </a:p>
          <a:p>
            <a:pPr indent="-330200" lvl="0" marL="457200" rtl="0" algn="l">
              <a:lnSpc>
                <a:spcPct val="100000"/>
              </a:lnSpc>
              <a:spcBef>
                <a:spcPts val="0"/>
              </a:spcBef>
              <a:spcAft>
                <a:spcPts val="0"/>
              </a:spcAft>
              <a:buClr>
                <a:schemeClr val="lt1"/>
              </a:buClr>
              <a:buSzPts val="1600"/>
              <a:buFont typeface="Nunito"/>
              <a:buChar char="●"/>
            </a:pPr>
            <a:r>
              <a:rPr lang="en" sz="1600">
                <a:solidFill>
                  <a:schemeClr val="lt1"/>
                </a:solidFill>
                <a:latin typeface="Georgia"/>
                <a:ea typeface="Georgia"/>
                <a:cs typeface="Georgia"/>
                <a:sym typeface="Georgia"/>
              </a:rPr>
              <a:t>Zuckerberg noted that in five to ten years his company would </a:t>
            </a:r>
            <a:r>
              <a:rPr b="1" lang="en" sz="1600">
                <a:solidFill>
                  <a:srgbClr val="FF0000"/>
                </a:solidFill>
                <a:latin typeface="Georgia"/>
                <a:ea typeface="Georgia"/>
                <a:cs typeface="Georgia"/>
                <a:sym typeface="Georgia"/>
              </a:rPr>
              <a:t>possess artificial intelligence technology sophisticated enough to eliminate “hate speech” and “fake news” before it was even posted.</a:t>
            </a:r>
            <a:r>
              <a:rPr lang="en" sz="1600">
                <a:solidFill>
                  <a:schemeClr val="lt1"/>
                </a:solidFill>
                <a:latin typeface="Georgia"/>
                <a:ea typeface="Georgia"/>
                <a:cs typeface="Georgia"/>
                <a:sym typeface="Georgia"/>
              </a:rPr>
              <a:t> If Facebook wants to use that technology, it has the right to do so, of course. But many of us who are familiar with the expansive definition of “hate speech” and the people who curate “fake news,” think, well, no thank you.</a:t>
            </a:r>
            <a:endParaRPr sz="1600">
              <a:solidFill>
                <a:schemeClr val="lt1"/>
              </a:solidFill>
              <a:latin typeface="Georgia"/>
              <a:ea typeface="Georgia"/>
              <a:cs typeface="Georgia"/>
              <a:sym typeface="Georgi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9"/>
          <p:cNvSpPr txBox="1"/>
          <p:nvPr>
            <p:ph type="title"/>
          </p:nvPr>
        </p:nvSpPr>
        <p:spPr>
          <a:xfrm>
            <a:off x="498800" y="384875"/>
            <a:ext cx="72813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SOURCE FOR NEXT CONTENT</a:t>
            </a:r>
            <a:endParaRPr b="1"/>
          </a:p>
        </p:txBody>
      </p:sp>
      <p:sp>
        <p:nvSpPr>
          <p:cNvPr id="231" name="Google Shape;231;p29"/>
          <p:cNvSpPr txBox="1"/>
          <p:nvPr>
            <p:ph idx="1" type="subTitle"/>
          </p:nvPr>
        </p:nvSpPr>
        <p:spPr>
          <a:xfrm>
            <a:off x="465200" y="937700"/>
            <a:ext cx="9346200" cy="39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750" u="sng">
                <a:latin typeface="Times New Roman"/>
                <a:ea typeface="Times New Roman"/>
                <a:cs typeface="Times New Roman"/>
                <a:sym typeface="Times New Roman"/>
                <a:hlinkClick r:id="rId3"/>
              </a:rPr>
              <a:t>Disinformation and the 2020 Election: How the Social Media Industry Should Prepare</a:t>
            </a:r>
            <a:endParaRPr b="1" sz="2200" u="sng">
              <a:latin typeface="Nunito"/>
              <a:ea typeface="Nunito"/>
              <a:cs typeface="Nunito"/>
              <a:sym typeface="Nunito"/>
            </a:endParaRPr>
          </a:p>
          <a:p>
            <a:pPr indent="0" lvl="0" marL="0" rtl="0" algn="l">
              <a:lnSpc>
                <a:spcPct val="115000"/>
              </a:lnSpc>
              <a:spcBef>
                <a:spcPts val="1600"/>
              </a:spcBef>
              <a:spcAft>
                <a:spcPts val="0"/>
              </a:spcAft>
              <a:buNone/>
            </a:pPr>
            <a:r>
              <a:t/>
            </a:r>
            <a:endParaRPr sz="1100">
              <a:solidFill>
                <a:srgbClr val="000000"/>
              </a:solidFill>
              <a:latin typeface="Arial"/>
              <a:ea typeface="Arial"/>
              <a:cs typeface="Arial"/>
              <a:sym typeface="Arial"/>
            </a:endParaRPr>
          </a:p>
          <a:p>
            <a:pPr indent="0" lvl="0" marL="0" rtl="0" algn="l">
              <a:lnSpc>
                <a:spcPct val="110000"/>
              </a:lnSpc>
              <a:spcBef>
                <a:spcPts val="0"/>
              </a:spcBef>
              <a:spcAft>
                <a:spcPts val="0"/>
              </a:spcAft>
              <a:buNone/>
            </a:pPr>
            <a:r>
              <a:t/>
            </a:r>
            <a:endParaRPr sz="1800" u="sng">
              <a:latin typeface="Nunito"/>
              <a:ea typeface="Nunito"/>
              <a:cs typeface="Nunito"/>
              <a:sym typeface="Nunito"/>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3636"/>
              </a:lnSpc>
              <a:spcBef>
                <a:spcPts val="0"/>
              </a:spcBef>
              <a:spcAft>
                <a:spcPts val="0"/>
              </a:spcAft>
              <a:buNone/>
            </a:pPr>
            <a:r>
              <a:t/>
            </a:r>
            <a:endParaRPr sz="2600">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t/>
            </a:r>
            <a:endParaRPr b="1" sz="2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b="1"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p:txBody>
      </p:sp>
      <p:sp>
        <p:nvSpPr>
          <p:cNvPr id="232" name="Google Shape;232;p29"/>
          <p:cNvSpPr txBox="1"/>
          <p:nvPr>
            <p:ph idx="2" type="body"/>
          </p:nvPr>
        </p:nvSpPr>
        <p:spPr>
          <a:xfrm>
            <a:off x="498800" y="1542300"/>
            <a:ext cx="8240700" cy="2821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Source:</a:t>
            </a:r>
            <a:r>
              <a:rPr lang="en" sz="3400">
                <a:solidFill>
                  <a:schemeClr val="lt1"/>
                </a:solidFill>
                <a:latin typeface="Nunito"/>
                <a:ea typeface="Nunito"/>
                <a:cs typeface="Nunito"/>
                <a:sym typeface="Nunito"/>
              </a:rPr>
              <a:t> NYU Stern Center for Business and Human Rights</a:t>
            </a:r>
            <a:endParaRPr sz="10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Author:</a:t>
            </a:r>
            <a:r>
              <a:rPr lang="en" sz="3400">
                <a:solidFill>
                  <a:schemeClr val="lt1"/>
                </a:solidFill>
                <a:latin typeface="Nunito"/>
                <a:ea typeface="Nunito"/>
                <a:cs typeface="Nunito"/>
                <a:sym typeface="Nunito"/>
              </a:rPr>
              <a:t> Paul Barrett</a:t>
            </a:r>
            <a:endParaRPr sz="2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Date: </a:t>
            </a:r>
            <a:r>
              <a:rPr lang="en" sz="3400">
                <a:solidFill>
                  <a:schemeClr val="lt1"/>
                </a:solidFill>
                <a:latin typeface="Nunito"/>
                <a:ea typeface="Nunito"/>
                <a:cs typeface="Nunito"/>
                <a:sym typeface="Nunito"/>
              </a:rPr>
              <a:t>September 2019</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Approximate length: </a:t>
            </a:r>
            <a:r>
              <a:rPr b="1" lang="en" sz="2500">
                <a:solidFill>
                  <a:schemeClr val="lt1"/>
                </a:solidFill>
                <a:latin typeface="Nunito"/>
                <a:ea typeface="Nunito"/>
                <a:cs typeface="Nunito"/>
                <a:sym typeface="Nunito"/>
              </a:rPr>
              <a:t>~</a:t>
            </a:r>
            <a:r>
              <a:rPr lang="en" sz="2500">
                <a:solidFill>
                  <a:schemeClr val="lt1"/>
                </a:solidFill>
                <a:latin typeface="Nunito"/>
                <a:ea typeface="Nunito"/>
                <a:cs typeface="Nunito"/>
                <a:sym typeface="Nunito"/>
              </a:rPr>
              <a:t>28 Pages(Long)</a:t>
            </a:r>
            <a:endParaRPr sz="2500">
              <a:solidFill>
                <a:schemeClr val="lt1"/>
              </a:solidFill>
              <a:latin typeface="Nunito"/>
              <a:ea typeface="Nunito"/>
              <a:cs typeface="Nunito"/>
              <a:sym typeface="Nunito"/>
            </a:endParaRPr>
          </a:p>
          <a:p>
            <a:pPr indent="0" lvl="0" marL="0" rtl="0" algn="l">
              <a:spcBef>
                <a:spcPts val="0"/>
              </a:spcBef>
              <a:spcAft>
                <a:spcPts val="1600"/>
              </a:spcAft>
              <a:buNone/>
            </a:pPr>
            <a:r>
              <a:t/>
            </a:r>
            <a:endParaRPr sz="1100">
              <a:solidFill>
                <a:schemeClr val="lt1"/>
              </a:solidFill>
              <a:latin typeface="Nunito"/>
              <a:ea typeface="Nunito"/>
              <a:cs typeface="Nunito"/>
              <a:sym typeface="Nuni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30"/>
          <p:cNvPicPr preferRelativeResize="0"/>
          <p:nvPr/>
        </p:nvPicPr>
        <p:blipFill>
          <a:blip r:embed="rId3">
            <a:alphaModFix/>
          </a:blip>
          <a:stretch>
            <a:fillRect/>
          </a:stretch>
        </p:blipFill>
        <p:spPr>
          <a:xfrm>
            <a:off x="2205625" y="218500"/>
            <a:ext cx="3729000" cy="4529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31"/>
          <p:cNvPicPr preferRelativeResize="0"/>
          <p:nvPr/>
        </p:nvPicPr>
        <p:blipFill>
          <a:blip r:embed="rId3">
            <a:alphaModFix/>
          </a:blip>
          <a:stretch>
            <a:fillRect/>
          </a:stretch>
        </p:blipFill>
        <p:spPr>
          <a:xfrm>
            <a:off x="3245900" y="206475"/>
            <a:ext cx="2897525" cy="46997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14"/>
          <p:cNvPicPr preferRelativeResize="0"/>
          <p:nvPr/>
        </p:nvPicPr>
        <p:blipFill>
          <a:blip r:embed="rId3">
            <a:alphaModFix/>
          </a:blip>
          <a:stretch>
            <a:fillRect/>
          </a:stretch>
        </p:blipFill>
        <p:spPr>
          <a:xfrm>
            <a:off x="233550" y="565299"/>
            <a:ext cx="8676901" cy="3913576"/>
          </a:xfrm>
          <a:prstGeom prst="rect">
            <a:avLst/>
          </a:prstGeom>
          <a:noFill/>
          <a:ln>
            <a:noFill/>
          </a:ln>
        </p:spPr>
      </p:pic>
      <p:sp>
        <p:nvSpPr>
          <p:cNvPr id="134" name="Google Shape;134;p14"/>
          <p:cNvSpPr txBox="1"/>
          <p:nvPr/>
        </p:nvSpPr>
        <p:spPr>
          <a:xfrm>
            <a:off x="233550" y="227350"/>
            <a:ext cx="4008900" cy="46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0000"/>
                </a:solidFill>
                <a:latin typeface="Calibri"/>
                <a:ea typeface="Calibri"/>
                <a:cs typeface="Calibri"/>
                <a:sym typeface="Calibri"/>
              </a:rPr>
              <a:t>Facebook Ads</a:t>
            </a:r>
            <a:endParaRPr b="1">
              <a:solidFill>
                <a:srgbClr val="FF0000"/>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id="247" name="Google Shape;247;p32"/>
          <p:cNvPicPr preferRelativeResize="0"/>
          <p:nvPr/>
        </p:nvPicPr>
        <p:blipFill>
          <a:blip r:embed="rId3">
            <a:alphaModFix/>
          </a:blip>
          <a:stretch>
            <a:fillRect/>
          </a:stretch>
        </p:blipFill>
        <p:spPr>
          <a:xfrm>
            <a:off x="2708925" y="224213"/>
            <a:ext cx="3657224" cy="46950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pic>
        <p:nvPicPr>
          <p:cNvPr id="252" name="Google Shape;252;p33"/>
          <p:cNvPicPr preferRelativeResize="0"/>
          <p:nvPr/>
        </p:nvPicPr>
        <p:blipFill>
          <a:blip r:embed="rId3">
            <a:alphaModFix/>
          </a:blip>
          <a:stretch>
            <a:fillRect/>
          </a:stretch>
        </p:blipFill>
        <p:spPr>
          <a:xfrm>
            <a:off x="2559000" y="227350"/>
            <a:ext cx="3505351" cy="4693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34"/>
          <p:cNvPicPr preferRelativeResize="0"/>
          <p:nvPr/>
        </p:nvPicPr>
        <p:blipFill>
          <a:blip r:embed="rId3">
            <a:alphaModFix/>
          </a:blip>
          <a:stretch>
            <a:fillRect/>
          </a:stretch>
        </p:blipFill>
        <p:spPr>
          <a:xfrm>
            <a:off x="2580900" y="241300"/>
            <a:ext cx="3613751" cy="46841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296950" y="357025"/>
            <a:ext cx="72813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SOURCE FOR NEXT CONTENT</a:t>
            </a:r>
            <a:endParaRPr b="1"/>
          </a:p>
        </p:txBody>
      </p:sp>
      <p:sp>
        <p:nvSpPr>
          <p:cNvPr id="263" name="Google Shape;263;p35"/>
          <p:cNvSpPr txBox="1"/>
          <p:nvPr>
            <p:ph idx="1" type="subTitle"/>
          </p:nvPr>
        </p:nvSpPr>
        <p:spPr>
          <a:xfrm>
            <a:off x="263350" y="930725"/>
            <a:ext cx="9548100" cy="393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50" u="sng">
                <a:latin typeface="Times New Roman"/>
                <a:ea typeface="Times New Roman"/>
                <a:cs typeface="Times New Roman"/>
                <a:sym typeface="Times New Roman"/>
                <a:hlinkClick r:id="rId3"/>
              </a:rPr>
              <a:t>Tackling Domestic Disinformation: What the Social Media Companies Need To Do</a:t>
            </a:r>
            <a:endParaRPr b="1" sz="2300" u="sng">
              <a:latin typeface="Nunito"/>
              <a:ea typeface="Nunito"/>
              <a:cs typeface="Nunito"/>
              <a:sym typeface="Nunito"/>
            </a:endParaRPr>
          </a:p>
          <a:p>
            <a:pPr indent="0" lvl="0" marL="0" rtl="0" algn="l">
              <a:lnSpc>
                <a:spcPct val="115000"/>
              </a:lnSpc>
              <a:spcBef>
                <a:spcPts val="1600"/>
              </a:spcBef>
              <a:spcAft>
                <a:spcPts val="0"/>
              </a:spcAft>
              <a:buNone/>
            </a:pPr>
            <a:r>
              <a:t/>
            </a:r>
            <a:endParaRPr sz="1100">
              <a:solidFill>
                <a:srgbClr val="000000"/>
              </a:solidFill>
              <a:latin typeface="Arial"/>
              <a:ea typeface="Arial"/>
              <a:cs typeface="Arial"/>
              <a:sym typeface="Arial"/>
            </a:endParaRPr>
          </a:p>
          <a:p>
            <a:pPr indent="0" lvl="0" marL="0" rtl="0" algn="l">
              <a:lnSpc>
                <a:spcPct val="110000"/>
              </a:lnSpc>
              <a:spcBef>
                <a:spcPts val="0"/>
              </a:spcBef>
              <a:spcAft>
                <a:spcPts val="0"/>
              </a:spcAft>
              <a:buNone/>
            </a:pPr>
            <a:r>
              <a:t/>
            </a:r>
            <a:endParaRPr sz="1800" u="sng">
              <a:latin typeface="Nunito"/>
              <a:ea typeface="Nunito"/>
              <a:cs typeface="Nunito"/>
              <a:sym typeface="Nunito"/>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3636"/>
              </a:lnSpc>
              <a:spcBef>
                <a:spcPts val="0"/>
              </a:spcBef>
              <a:spcAft>
                <a:spcPts val="0"/>
              </a:spcAft>
              <a:buNone/>
            </a:pPr>
            <a:r>
              <a:t/>
            </a:r>
            <a:endParaRPr sz="2600">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t/>
            </a:r>
            <a:endParaRPr b="1" sz="2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b="1"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p:txBody>
      </p:sp>
      <p:sp>
        <p:nvSpPr>
          <p:cNvPr id="264" name="Google Shape;264;p35"/>
          <p:cNvSpPr txBox="1"/>
          <p:nvPr>
            <p:ph idx="2" type="body"/>
          </p:nvPr>
        </p:nvSpPr>
        <p:spPr>
          <a:xfrm>
            <a:off x="498800" y="1542300"/>
            <a:ext cx="8240700" cy="2821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Source:</a:t>
            </a:r>
            <a:r>
              <a:rPr lang="en" sz="3400">
                <a:solidFill>
                  <a:schemeClr val="lt1"/>
                </a:solidFill>
                <a:latin typeface="Nunito"/>
                <a:ea typeface="Nunito"/>
                <a:cs typeface="Nunito"/>
                <a:sym typeface="Nunito"/>
              </a:rPr>
              <a:t> NYU Stern Center for Business and Human Rights</a:t>
            </a:r>
            <a:endParaRPr sz="10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Author:</a:t>
            </a:r>
            <a:r>
              <a:rPr lang="en" sz="3400">
                <a:solidFill>
                  <a:schemeClr val="lt1"/>
                </a:solidFill>
                <a:latin typeface="Nunito"/>
                <a:ea typeface="Nunito"/>
                <a:cs typeface="Nunito"/>
                <a:sym typeface="Nunito"/>
              </a:rPr>
              <a:t> Paul Barrett</a:t>
            </a:r>
            <a:endParaRPr sz="2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Date: </a:t>
            </a:r>
            <a:r>
              <a:rPr lang="en" sz="3400">
                <a:solidFill>
                  <a:schemeClr val="lt1"/>
                </a:solidFill>
                <a:latin typeface="Nunito"/>
                <a:ea typeface="Nunito"/>
                <a:cs typeface="Nunito"/>
                <a:sym typeface="Nunito"/>
              </a:rPr>
              <a:t>March</a:t>
            </a:r>
            <a:r>
              <a:rPr lang="en" sz="3400">
                <a:solidFill>
                  <a:schemeClr val="lt1"/>
                </a:solidFill>
                <a:latin typeface="Nunito"/>
                <a:ea typeface="Nunito"/>
                <a:cs typeface="Nunito"/>
                <a:sym typeface="Nunito"/>
              </a:rPr>
              <a:t> 2019</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Approximate length: </a:t>
            </a:r>
            <a:r>
              <a:rPr b="1" lang="en" sz="2500">
                <a:solidFill>
                  <a:schemeClr val="lt1"/>
                </a:solidFill>
                <a:latin typeface="Nunito"/>
                <a:ea typeface="Nunito"/>
                <a:cs typeface="Nunito"/>
                <a:sym typeface="Nunito"/>
              </a:rPr>
              <a:t>~</a:t>
            </a:r>
            <a:r>
              <a:rPr lang="en" sz="2500">
                <a:solidFill>
                  <a:schemeClr val="lt1"/>
                </a:solidFill>
                <a:latin typeface="Nunito"/>
                <a:ea typeface="Nunito"/>
                <a:cs typeface="Nunito"/>
                <a:sym typeface="Nunito"/>
              </a:rPr>
              <a:t>28 Pages(“Long”)</a:t>
            </a:r>
            <a:endParaRPr sz="2500">
              <a:solidFill>
                <a:schemeClr val="lt1"/>
              </a:solidFill>
              <a:latin typeface="Nunito"/>
              <a:ea typeface="Nunito"/>
              <a:cs typeface="Nunito"/>
              <a:sym typeface="Nunito"/>
            </a:endParaRPr>
          </a:p>
          <a:p>
            <a:pPr indent="0" lvl="0" marL="0" rtl="0" algn="l">
              <a:spcBef>
                <a:spcPts val="0"/>
              </a:spcBef>
              <a:spcAft>
                <a:spcPts val="1600"/>
              </a:spcAft>
              <a:buNone/>
            </a:pPr>
            <a:r>
              <a:t/>
            </a:r>
            <a:endParaRPr sz="1100">
              <a:solidFill>
                <a:schemeClr val="lt1"/>
              </a:solidFill>
              <a:latin typeface="Nunito"/>
              <a:ea typeface="Nunito"/>
              <a:cs typeface="Nunito"/>
              <a:sym typeface="Nuni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6"/>
          <p:cNvSpPr txBox="1"/>
          <p:nvPr>
            <p:ph type="title"/>
          </p:nvPr>
        </p:nvSpPr>
        <p:spPr>
          <a:xfrm>
            <a:off x="199525" y="253175"/>
            <a:ext cx="8714100" cy="705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50" u="sng">
                <a:latin typeface="Times New Roman"/>
                <a:ea typeface="Times New Roman"/>
                <a:cs typeface="Times New Roman"/>
                <a:sym typeface="Times New Roman"/>
                <a:hlinkClick r:id="rId3"/>
              </a:rPr>
              <a:t>Tackling Domestic Disinformation: What the Social Media Companies Need To Do</a:t>
            </a:r>
            <a:endParaRPr b="1" sz="2300" u="sng"/>
          </a:p>
          <a:p>
            <a:pPr indent="0" lvl="0" marL="0" rtl="0" algn="l">
              <a:lnSpc>
                <a:spcPct val="115000"/>
              </a:lnSpc>
              <a:spcBef>
                <a:spcPts val="1600"/>
              </a:spcBef>
              <a:spcAft>
                <a:spcPts val="0"/>
              </a:spcAft>
              <a:buNone/>
            </a:pPr>
            <a:r>
              <a:t/>
            </a:r>
            <a:endParaRPr b="1" sz="1850" u="sng">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270" name="Google Shape;270;p36"/>
          <p:cNvSpPr txBox="1"/>
          <p:nvPr>
            <p:ph idx="2" type="body"/>
          </p:nvPr>
        </p:nvSpPr>
        <p:spPr>
          <a:xfrm>
            <a:off x="262350" y="494850"/>
            <a:ext cx="8407500" cy="4153800"/>
          </a:xfrm>
          <a:prstGeom prst="rect">
            <a:avLst/>
          </a:prstGeom>
        </p:spPr>
        <p:txBody>
          <a:bodyPr anchorCtr="0" anchor="t" bIns="91425" lIns="91425" spcFirstLastPara="1" rIns="91425" wrap="square" tIns="91425">
            <a:noAutofit/>
          </a:bodyPr>
          <a:lstStyle/>
          <a:p>
            <a:pPr indent="-330200" lvl="0" marL="457200" rtl="0" algn="l">
              <a:spcBef>
                <a:spcPts val="1200"/>
              </a:spcBef>
              <a:spcAft>
                <a:spcPts val="0"/>
              </a:spcAft>
              <a:buClr>
                <a:schemeClr val="lt1"/>
              </a:buClr>
              <a:buSzPts val="1600"/>
              <a:buFont typeface="Arial"/>
              <a:buChar char="●"/>
            </a:pPr>
            <a:r>
              <a:rPr lang="en" sz="1450">
                <a:solidFill>
                  <a:schemeClr val="lt1"/>
                </a:solidFill>
                <a:latin typeface="Times New Roman"/>
                <a:ea typeface="Times New Roman"/>
                <a:cs typeface="Times New Roman"/>
                <a:sym typeface="Times New Roman"/>
              </a:rPr>
              <a:t>A growing amount of misleading and false content infests social media. A 2018 study by researchers at Oxford University found that </a:t>
            </a:r>
            <a:r>
              <a:rPr b="1" lang="en" sz="1450">
                <a:solidFill>
                  <a:srgbClr val="FF0000"/>
                </a:solidFill>
                <a:latin typeface="Times New Roman"/>
                <a:ea typeface="Times New Roman"/>
                <a:cs typeface="Times New Roman"/>
                <a:sym typeface="Times New Roman"/>
              </a:rPr>
              <a:t>25 percent of Facebook and Twitter shares related to the midterm elections in the U.S. contained “junk news”— deliberately deceptive or incorrect information.</a:t>
            </a:r>
            <a:r>
              <a:rPr lang="en" sz="1450">
                <a:solidFill>
                  <a:schemeClr val="lt1"/>
                </a:solidFill>
                <a:latin typeface="Times New Roman"/>
                <a:ea typeface="Times New Roman"/>
                <a:cs typeface="Times New Roman"/>
                <a:sym typeface="Times New Roman"/>
              </a:rPr>
              <a:t> A majority of this harmful content </a:t>
            </a:r>
            <a:r>
              <a:rPr b="1" lang="en" sz="1450">
                <a:solidFill>
                  <a:srgbClr val="FF0000"/>
                </a:solidFill>
                <a:latin typeface="Times New Roman"/>
                <a:ea typeface="Times New Roman"/>
                <a:cs typeface="Times New Roman"/>
                <a:sym typeface="Times New Roman"/>
              </a:rPr>
              <a:t>came not from Russia or other foreign state actors but from domestic U.S. sources.</a:t>
            </a:r>
            <a:endParaRPr b="1" sz="1450">
              <a:solidFill>
                <a:srgbClr val="FF0000"/>
              </a:solidFill>
              <a:latin typeface="Times New Roman"/>
              <a:ea typeface="Times New Roman"/>
              <a:cs typeface="Times New Roman"/>
              <a:sym typeface="Times New Roman"/>
            </a:endParaRPr>
          </a:p>
          <a:p>
            <a:pPr indent="-330200" lvl="0" marL="457200" rtl="0" algn="l">
              <a:spcBef>
                <a:spcPts val="0"/>
              </a:spcBef>
              <a:spcAft>
                <a:spcPts val="0"/>
              </a:spcAft>
              <a:buClr>
                <a:schemeClr val="lt1"/>
              </a:buClr>
              <a:buSzPts val="1600"/>
              <a:buFont typeface="Arial"/>
              <a:buChar char="●"/>
            </a:pPr>
            <a:r>
              <a:rPr lang="en" sz="1450">
                <a:solidFill>
                  <a:schemeClr val="lt1"/>
                </a:solidFill>
                <a:latin typeface="Times New Roman"/>
                <a:ea typeface="Times New Roman"/>
                <a:cs typeface="Times New Roman"/>
                <a:sym typeface="Times New Roman"/>
              </a:rPr>
              <a:t>Domestic disinformation comes from disparate sources, including message boards, websites, and networks of accounts on Facebook, Twitter, and YouTube. </a:t>
            </a:r>
            <a:r>
              <a:rPr b="1" lang="en" sz="1450">
                <a:solidFill>
                  <a:srgbClr val="FF0000"/>
                </a:solidFill>
                <a:latin typeface="Times New Roman"/>
                <a:ea typeface="Times New Roman"/>
                <a:cs typeface="Times New Roman"/>
                <a:sym typeface="Times New Roman"/>
              </a:rPr>
              <a:t>This homegrown harmful content flows from both liberals and conservatives, but overall, it is predominantly a right-wing phenomenon. </a:t>
            </a:r>
            <a:r>
              <a:rPr lang="en" sz="1450">
                <a:solidFill>
                  <a:schemeClr val="lt1"/>
                </a:solidFill>
                <a:latin typeface="Times New Roman"/>
                <a:ea typeface="Times New Roman"/>
                <a:cs typeface="Times New Roman"/>
                <a:sym typeface="Times New Roman"/>
              </a:rPr>
              <a:t>Social media researchers have said that highly partisan conservatives are more likely than highly partisan liberals to encounter and share disinformation.</a:t>
            </a:r>
            <a:endParaRPr sz="1450">
              <a:solidFill>
                <a:schemeClr val="lt1"/>
              </a:solidFill>
              <a:latin typeface="Times New Roman"/>
              <a:ea typeface="Times New Roman"/>
              <a:cs typeface="Times New Roman"/>
              <a:sym typeface="Times New Roman"/>
            </a:endParaRPr>
          </a:p>
          <a:p>
            <a:pPr indent="-330200" lvl="0" marL="457200" marR="0" rtl="0" algn="l">
              <a:lnSpc>
                <a:spcPct val="115000"/>
              </a:lnSpc>
              <a:spcBef>
                <a:spcPts val="0"/>
              </a:spcBef>
              <a:spcAft>
                <a:spcPts val="0"/>
              </a:spcAft>
              <a:buClr>
                <a:schemeClr val="lt1"/>
              </a:buClr>
              <a:buSzPts val="1600"/>
              <a:buFont typeface="Arial"/>
              <a:buChar char="●"/>
            </a:pPr>
            <a:r>
              <a:rPr lang="en" sz="1450">
                <a:solidFill>
                  <a:schemeClr val="lt1"/>
                </a:solidFill>
                <a:latin typeface="Times New Roman"/>
                <a:ea typeface="Times New Roman"/>
                <a:cs typeface="Times New Roman"/>
                <a:sym typeface="Times New Roman"/>
              </a:rPr>
              <a:t>Some commentators have argued that </a:t>
            </a:r>
            <a:r>
              <a:rPr b="1" lang="en" sz="1450">
                <a:solidFill>
                  <a:srgbClr val="FF0000"/>
                </a:solidFill>
                <a:latin typeface="Times New Roman"/>
                <a:ea typeface="Times New Roman"/>
                <a:cs typeface="Times New Roman"/>
                <a:sym typeface="Times New Roman"/>
              </a:rPr>
              <a:t>misleading content produced by U.S. citizens is difficult to distinguish from ordinary political communication protected by the First Amendment. </a:t>
            </a:r>
            <a:r>
              <a:rPr lang="en" sz="1450">
                <a:solidFill>
                  <a:schemeClr val="lt1"/>
                </a:solidFill>
                <a:latin typeface="Times New Roman"/>
                <a:ea typeface="Times New Roman"/>
                <a:cs typeface="Times New Roman"/>
                <a:sym typeface="Times New Roman"/>
              </a:rPr>
              <a:t>According to this view, we shouldn’t encourage the platforms to make judgments about what’s true and untrue in politics.</a:t>
            </a:r>
            <a:endParaRPr sz="1450">
              <a:solidFill>
                <a:schemeClr val="lt1"/>
              </a:solidFill>
              <a:latin typeface="Times New Roman"/>
              <a:ea typeface="Times New Roman"/>
              <a:cs typeface="Times New Roman"/>
              <a:sym typeface="Times New Roman"/>
            </a:endParaRPr>
          </a:p>
          <a:p>
            <a:pPr indent="-330200" lvl="0" marL="457200" marR="0" rtl="0" algn="l">
              <a:lnSpc>
                <a:spcPct val="115000"/>
              </a:lnSpc>
              <a:spcBef>
                <a:spcPts val="0"/>
              </a:spcBef>
              <a:spcAft>
                <a:spcPts val="0"/>
              </a:spcAft>
              <a:buClr>
                <a:schemeClr val="lt1"/>
              </a:buClr>
              <a:buSzPts val="1600"/>
              <a:buFont typeface="Arial"/>
              <a:buChar char="●"/>
            </a:pPr>
            <a:r>
              <a:rPr lang="en" sz="1450">
                <a:solidFill>
                  <a:schemeClr val="lt1"/>
                </a:solidFill>
                <a:latin typeface="Times New Roman"/>
                <a:ea typeface="Times New Roman"/>
                <a:cs typeface="Times New Roman"/>
                <a:sym typeface="Times New Roman"/>
              </a:rPr>
              <a:t>Facebook, Twitter, and YouTube—which is owned by Google—have historically insisted that they are mere platforms, not responsible for the content they display.</a:t>
            </a:r>
            <a:endParaRPr sz="10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37"/>
          <p:cNvPicPr preferRelativeResize="0"/>
          <p:nvPr/>
        </p:nvPicPr>
        <p:blipFill>
          <a:blip r:embed="rId3">
            <a:alphaModFix/>
          </a:blip>
          <a:stretch>
            <a:fillRect/>
          </a:stretch>
        </p:blipFill>
        <p:spPr>
          <a:xfrm>
            <a:off x="2538100" y="208237"/>
            <a:ext cx="2665725" cy="472702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38"/>
          <p:cNvPicPr preferRelativeResize="0"/>
          <p:nvPr/>
        </p:nvPicPr>
        <p:blipFill>
          <a:blip r:embed="rId3">
            <a:alphaModFix/>
          </a:blip>
          <a:stretch>
            <a:fillRect/>
          </a:stretch>
        </p:blipFill>
        <p:spPr>
          <a:xfrm>
            <a:off x="2310025" y="214238"/>
            <a:ext cx="3766325" cy="47846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pic>
        <p:nvPicPr>
          <p:cNvPr id="285" name="Google Shape;285;p39"/>
          <p:cNvPicPr preferRelativeResize="0"/>
          <p:nvPr/>
        </p:nvPicPr>
        <p:blipFill>
          <a:blip r:embed="rId3">
            <a:alphaModFix/>
          </a:blip>
          <a:stretch>
            <a:fillRect/>
          </a:stretch>
        </p:blipFill>
        <p:spPr>
          <a:xfrm>
            <a:off x="2325800" y="212288"/>
            <a:ext cx="3816775" cy="471892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0"/>
          <p:cNvSpPr txBox="1"/>
          <p:nvPr>
            <p:ph type="title"/>
          </p:nvPr>
        </p:nvSpPr>
        <p:spPr>
          <a:xfrm>
            <a:off x="296950" y="357025"/>
            <a:ext cx="72813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SOURCE FOR NEXT CONTENT</a:t>
            </a:r>
            <a:endParaRPr b="1"/>
          </a:p>
        </p:txBody>
      </p:sp>
      <p:sp>
        <p:nvSpPr>
          <p:cNvPr id="291" name="Google Shape;291;p40"/>
          <p:cNvSpPr txBox="1"/>
          <p:nvPr>
            <p:ph idx="1" type="subTitle"/>
          </p:nvPr>
        </p:nvSpPr>
        <p:spPr>
          <a:xfrm>
            <a:off x="263350" y="930725"/>
            <a:ext cx="9548100" cy="3936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sz="1850" u="sng">
                <a:latin typeface="Times New Roman"/>
                <a:ea typeface="Times New Roman"/>
                <a:cs typeface="Times New Roman"/>
                <a:sym typeface="Times New Roman"/>
                <a:hlinkClick r:id="rId3"/>
              </a:rPr>
              <a:t>We posed as 100 senators to run ads on Facebook. Facebook approved all of them.</a:t>
            </a:r>
            <a:endParaRPr b="1" sz="1850" u="sng">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t/>
            </a:r>
            <a:endParaRPr b="1" sz="1850" u="sng">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t/>
            </a:r>
            <a:endParaRPr sz="1100">
              <a:solidFill>
                <a:srgbClr val="000000"/>
              </a:solidFill>
              <a:latin typeface="Arial"/>
              <a:ea typeface="Arial"/>
              <a:cs typeface="Arial"/>
              <a:sym typeface="Arial"/>
            </a:endParaRPr>
          </a:p>
          <a:p>
            <a:pPr indent="0" lvl="0" marL="0" rtl="0" algn="l">
              <a:lnSpc>
                <a:spcPct val="110000"/>
              </a:lnSpc>
              <a:spcBef>
                <a:spcPts val="0"/>
              </a:spcBef>
              <a:spcAft>
                <a:spcPts val="0"/>
              </a:spcAft>
              <a:buNone/>
            </a:pPr>
            <a:r>
              <a:t/>
            </a:r>
            <a:endParaRPr sz="1800" u="sng">
              <a:latin typeface="Nunito"/>
              <a:ea typeface="Nunito"/>
              <a:cs typeface="Nunito"/>
              <a:sym typeface="Nunito"/>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13636"/>
              </a:lnSpc>
              <a:spcBef>
                <a:spcPts val="0"/>
              </a:spcBef>
              <a:spcAft>
                <a:spcPts val="0"/>
              </a:spcAft>
              <a:buNone/>
            </a:pPr>
            <a:r>
              <a:t/>
            </a:r>
            <a:endParaRPr sz="2600">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t/>
            </a:r>
            <a:endParaRPr b="1" sz="2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b="1"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p:txBody>
      </p:sp>
      <p:sp>
        <p:nvSpPr>
          <p:cNvPr id="292" name="Google Shape;292;p40"/>
          <p:cNvSpPr txBox="1"/>
          <p:nvPr>
            <p:ph idx="2" type="body"/>
          </p:nvPr>
        </p:nvSpPr>
        <p:spPr>
          <a:xfrm>
            <a:off x="498800" y="1542300"/>
            <a:ext cx="8240700" cy="2821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Source:</a:t>
            </a:r>
            <a:r>
              <a:rPr lang="en" sz="3400">
                <a:solidFill>
                  <a:schemeClr val="lt1"/>
                </a:solidFill>
                <a:latin typeface="Nunito"/>
                <a:ea typeface="Nunito"/>
                <a:cs typeface="Nunito"/>
                <a:sym typeface="Nunito"/>
              </a:rPr>
              <a:t> Vice </a:t>
            </a:r>
            <a:endParaRPr sz="10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Author:</a:t>
            </a:r>
            <a:r>
              <a:rPr lang="en" sz="3400">
                <a:solidFill>
                  <a:schemeClr val="lt1"/>
                </a:solidFill>
                <a:latin typeface="Nunito"/>
                <a:ea typeface="Nunito"/>
                <a:cs typeface="Nunito"/>
                <a:sym typeface="Nunito"/>
              </a:rPr>
              <a:t> William Turton </a:t>
            </a:r>
            <a:endParaRPr sz="2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Date: </a:t>
            </a:r>
            <a:r>
              <a:rPr lang="en" sz="3400">
                <a:solidFill>
                  <a:schemeClr val="lt1"/>
                </a:solidFill>
                <a:latin typeface="Nunito"/>
                <a:ea typeface="Nunito"/>
                <a:cs typeface="Nunito"/>
                <a:sym typeface="Nunito"/>
              </a:rPr>
              <a:t>October 30th, 2018</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Approximate length: </a:t>
            </a:r>
            <a:r>
              <a:rPr b="1" lang="en" sz="2500">
                <a:solidFill>
                  <a:schemeClr val="lt1"/>
                </a:solidFill>
                <a:latin typeface="Nunito"/>
                <a:ea typeface="Nunito"/>
                <a:cs typeface="Nunito"/>
                <a:sym typeface="Nunito"/>
              </a:rPr>
              <a:t>~</a:t>
            </a:r>
            <a:r>
              <a:rPr lang="en" sz="2500">
                <a:solidFill>
                  <a:schemeClr val="lt1"/>
                </a:solidFill>
                <a:latin typeface="Nunito"/>
                <a:ea typeface="Nunito"/>
                <a:cs typeface="Nunito"/>
                <a:sym typeface="Nunito"/>
              </a:rPr>
              <a:t>3</a:t>
            </a:r>
            <a:r>
              <a:rPr lang="en" sz="2500">
                <a:solidFill>
                  <a:schemeClr val="lt1"/>
                </a:solidFill>
                <a:latin typeface="Nunito"/>
                <a:ea typeface="Nunito"/>
                <a:cs typeface="Nunito"/>
                <a:sym typeface="Nunito"/>
              </a:rPr>
              <a:t> Pages(“Short”)</a:t>
            </a:r>
            <a:endParaRPr sz="2500">
              <a:solidFill>
                <a:schemeClr val="lt1"/>
              </a:solidFill>
              <a:latin typeface="Nunito"/>
              <a:ea typeface="Nunito"/>
              <a:cs typeface="Nunito"/>
              <a:sym typeface="Nunito"/>
            </a:endParaRPr>
          </a:p>
          <a:p>
            <a:pPr indent="0" lvl="0" marL="0" rtl="0" algn="l">
              <a:spcBef>
                <a:spcPts val="0"/>
              </a:spcBef>
              <a:spcAft>
                <a:spcPts val="1600"/>
              </a:spcAft>
              <a:buNone/>
            </a:pPr>
            <a:r>
              <a:t/>
            </a:r>
            <a:endParaRPr sz="1100">
              <a:solidFill>
                <a:schemeClr val="lt1"/>
              </a:solidFill>
              <a:latin typeface="Nunito"/>
              <a:ea typeface="Nunito"/>
              <a:cs typeface="Nunito"/>
              <a:sym typeface="Nuni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1"/>
          <p:cNvSpPr txBox="1"/>
          <p:nvPr>
            <p:ph type="title"/>
          </p:nvPr>
        </p:nvSpPr>
        <p:spPr>
          <a:xfrm>
            <a:off x="359775" y="365350"/>
            <a:ext cx="8407500" cy="705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50" u="sng">
                <a:latin typeface="Times New Roman"/>
                <a:ea typeface="Times New Roman"/>
                <a:cs typeface="Times New Roman"/>
                <a:sym typeface="Times New Roman"/>
                <a:hlinkClick r:id="rId3"/>
              </a:rPr>
              <a:t>We posed as 100 senators to run ads on Facebook. Facebook approved all of them.</a:t>
            </a:r>
            <a:endParaRPr b="1" sz="1850" u="sng">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298" name="Google Shape;298;p41"/>
          <p:cNvSpPr txBox="1"/>
          <p:nvPr>
            <p:ph idx="2" type="body"/>
          </p:nvPr>
        </p:nvSpPr>
        <p:spPr>
          <a:xfrm>
            <a:off x="359775" y="1313425"/>
            <a:ext cx="8407500" cy="35913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lt1"/>
              </a:buClr>
              <a:buSzPts val="1900"/>
              <a:buFont typeface="Nunito"/>
              <a:buChar char="●"/>
            </a:pPr>
            <a:r>
              <a:rPr lang="en" sz="1750">
                <a:solidFill>
                  <a:schemeClr val="lt1"/>
                </a:solidFill>
                <a:latin typeface="Times New Roman"/>
                <a:ea typeface="Times New Roman"/>
                <a:cs typeface="Times New Roman"/>
                <a:sym typeface="Times New Roman"/>
              </a:rPr>
              <a:t>On the eve of the 2018 midterms, Facebook's "Paid for by" disclosure for political ads is </a:t>
            </a:r>
            <a:r>
              <a:rPr b="1" lang="en" sz="1750">
                <a:solidFill>
                  <a:srgbClr val="FF0000"/>
                </a:solidFill>
                <a:latin typeface="Times New Roman"/>
                <a:ea typeface="Times New Roman"/>
                <a:cs typeface="Times New Roman"/>
                <a:sym typeface="Times New Roman"/>
              </a:rPr>
              <a:t>easily manipulated.</a:t>
            </a:r>
            <a:endParaRPr b="1" sz="1750">
              <a:solidFill>
                <a:srgbClr val="FF0000"/>
              </a:solidFill>
              <a:latin typeface="Times New Roman"/>
              <a:ea typeface="Times New Roman"/>
              <a:cs typeface="Times New Roman"/>
              <a:sym typeface="Times New Roman"/>
            </a:endParaRPr>
          </a:p>
          <a:p>
            <a:pPr indent="-339725" lvl="0" marL="457200" rtl="0" algn="l">
              <a:spcBef>
                <a:spcPts val="0"/>
              </a:spcBef>
              <a:spcAft>
                <a:spcPts val="0"/>
              </a:spcAft>
              <a:buClr>
                <a:schemeClr val="lt1"/>
              </a:buClr>
              <a:buSzPts val="1750"/>
              <a:buFont typeface="Times New Roman"/>
              <a:buChar char="●"/>
            </a:pPr>
            <a:r>
              <a:rPr lang="en" sz="1750">
                <a:solidFill>
                  <a:schemeClr val="lt1"/>
                </a:solidFill>
                <a:latin typeface="Times New Roman"/>
                <a:ea typeface="Times New Roman"/>
                <a:cs typeface="Times New Roman"/>
                <a:sym typeface="Times New Roman"/>
              </a:rPr>
              <a:t>VICE News applied to buy fake ads on behalf of all 100 sitting U.S. senators, including ads “Paid for by” by Mitch McConnell and Chuck Schumer. Facebook’s approvals were bipartisan: </a:t>
            </a:r>
            <a:r>
              <a:rPr b="1" lang="en" sz="1750">
                <a:solidFill>
                  <a:srgbClr val="FF0000"/>
                </a:solidFill>
                <a:latin typeface="Times New Roman"/>
                <a:ea typeface="Times New Roman"/>
                <a:cs typeface="Times New Roman"/>
                <a:sym typeface="Times New Roman"/>
              </a:rPr>
              <a:t>All 100 sailed through the system, indicating that just about anyone can buy an ad identified as “Paid for by” by a major U.S. politician.</a:t>
            </a:r>
            <a:endParaRPr b="1" sz="1750">
              <a:solidFill>
                <a:srgbClr val="FF0000"/>
              </a:solidFill>
              <a:latin typeface="Times New Roman"/>
              <a:ea typeface="Times New Roman"/>
              <a:cs typeface="Times New Roman"/>
              <a:sym typeface="Times New Roman"/>
            </a:endParaRPr>
          </a:p>
          <a:p>
            <a:pPr indent="-339725" lvl="0" marL="457200" rtl="0" algn="l">
              <a:spcBef>
                <a:spcPts val="0"/>
              </a:spcBef>
              <a:spcAft>
                <a:spcPts val="0"/>
              </a:spcAft>
              <a:buClr>
                <a:schemeClr val="lt1"/>
              </a:buClr>
              <a:buSzPts val="1750"/>
              <a:buFont typeface="Times New Roman"/>
              <a:buChar char="●"/>
            </a:pPr>
            <a:r>
              <a:rPr lang="en" sz="1750">
                <a:solidFill>
                  <a:schemeClr val="lt1"/>
                </a:solidFill>
                <a:latin typeface="Times New Roman"/>
                <a:ea typeface="Times New Roman"/>
                <a:cs typeface="Times New Roman"/>
                <a:sym typeface="Times New Roman"/>
              </a:rPr>
              <a:t>Facebook confirmed that the 100 "Paid for by" disclosures in the names of U.S. senators should never have been approved. But the company argues that its "Paid for by" feature has brought a </a:t>
            </a:r>
            <a:r>
              <a:rPr b="1" lang="en" sz="1750">
                <a:solidFill>
                  <a:srgbClr val="FF0000"/>
                </a:solidFill>
                <a:latin typeface="Times New Roman"/>
                <a:ea typeface="Times New Roman"/>
                <a:cs typeface="Times New Roman"/>
                <a:sym typeface="Times New Roman"/>
              </a:rPr>
              <a:t>new level of transparency to political advertising, and cautioned it's just one piece of its efforts, along with a searchable Ad Archive.</a:t>
            </a:r>
            <a:endParaRPr b="1" sz="1750">
              <a:solidFill>
                <a:srgbClr val="FF0000"/>
              </a:solidFill>
              <a:latin typeface="Times New Roman"/>
              <a:ea typeface="Times New Roman"/>
              <a:cs typeface="Times New Roman"/>
              <a:sym typeface="Times New Roman"/>
            </a:endParaRPr>
          </a:p>
          <a:p>
            <a:pPr indent="0" lvl="0" marL="0" rtl="0" algn="l">
              <a:spcBef>
                <a:spcPts val="23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15"/>
          <p:cNvPicPr preferRelativeResize="0"/>
          <p:nvPr/>
        </p:nvPicPr>
        <p:blipFill>
          <a:blip r:embed="rId3">
            <a:alphaModFix/>
          </a:blip>
          <a:stretch>
            <a:fillRect/>
          </a:stretch>
        </p:blipFill>
        <p:spPr>
          <a:xfrm>
            <a:off x="333350" y="180250"/>
            <a:ext cx="3934076" cy="4757821"/>
          </a:xfrm>
          <a:prstGeom prst="rect">
            <a:avLst/>
          </a:prstGeom>
          <a:noFill/>
          <a:ln>
            <a:noFill/>
          </a:ln>
        </p:spPr>
      </p:pic>
      <p:pic>
        <p:nvPicPr>
          <p:cNvPr id="140" name="Google Shape;140;p15"/>
          <p:cNvPicPr preferRelativeResize="0"/>
          <p:nvPr/>
        </p:nvPicPr>
        <p:blipFill>
          <a:blip r:embed="rId4">
            <a:alphaModFix/>
          </a:blip>
          <a:stretch>
            <a:fillRect/>
          </a:stretch>
        </p:blipFill>
        <p:spPr>
          <a:xfrm>
            <a:off x="4765325" y="180250"/>
            <a:ext cx="3892824" cy="4787976"/>
          </a:xfrm>
          <a:prstGeom prst="rect">
            <a:avLst/>
          </a:prstGeom>
          <a:noFill/>
          <a:ln>
            <a:noFill/>
          </a:ln>
        </p:spPr>
      </p:pic>
      <p:sp>
        <p:nvSpPr>
          <p:cNvPr id="141" name="Google Shape;141;p15"/>
          <p:cNvSpPr txBox="1"/>
          <p:nvPr/>
        </p:nvSpPr>
        <p:spPr>
          <a:xfrm>
            <a:off x="7256300" y="4535325"/>
            <a:ext cx="4008900" cy="46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0000"/>
                </a:solidFill>
                <a:latin typeface="Calibri"/>
                <a:ea typeface="Calibri"/>
                <a:cs typeface="Calibri"/>
                <a:sym typeface="Calibri"/>
              </a:rPr>
              <a:t>Facebook Ads</a:t>
            </a:r>
            <a:endParaRPr b="1">
              <a:solidFill>
                <a:srgbClr val="FF0000"/>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2"/>
          <p:cNvSpPr txBox="1"/>
          <p:nvPr>
            <p:ph type="title"/>
          </p:nvPr>
        </p:nvSpPr>
        <p:spPr>
          <a:xfrm>
            <a:off x="345875" y="205275"/>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Potential </a:t>
            </a:r>
            <a:r>
              <a:rPr b="1" lang="en"/>
              <a:t>Experts</a:t>
            </a:r>
            <a:r>
              <a:rPr lang="en"/>
              <a:t> </a:t>
            </a:r>
            <a:endParaRPr/>
          </a:p>
        </p:txBody>
      </p:sp>
      <p:sp>
        <p:nvSpPr>
          <p:cNvPr id="304" name="Google Shape;304;p42"/>
          <p:cNvSpPr txBox="1"/>
          <p:nvPr>
            <p:ph idx="1" type="body"/>
          </p:nvPr>
        </p:nvSpPr>
        <p:spPr>
          <a:xfrm>
            <a:off x="477925" y="828000"/>
            <a:ext cx="7846800" cy="3487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Georgia"/>
              <a:buChar char="●"/>
            </a:pPr>
            <a:r>
              <a:rPr b="1" lang="en" sz="1450" u="sng">
                <a:solidFill>
                  <a:srgbClr val="0000FF"/>
                </a:solidFill>
                <a:latin typeface="Times New Roman"/>
                <a:ea typeface="Times New Roman"/>
                <a:cs typeface="Times New Roman"/>
                <a:sym typeface="Times New Roman"/>
                <a:hlinkClick r:id="rId3">
                  <a:extLst>
                    <a:ext uri="{A12FA001-AC4F-418D-AE19-62706E023703}">
                      <ahyp:hlinkClr val="tx"/>
                    </a:ext>
                  </a:extLst>
                </a:hlinkClick>
              </a:rPr>
              <a:t>Ben Nimmo</a:t>
            </a:r>
            <a:r>
              <a:rPr lang="en" sz="1450">
                <a:solidFill>
                  <a:schemeClr val="lt1"/>
                </a:solidFill>
                <a:latin typeface="Times New Roman"/>
                <a:ea typeface="Times New Roman"/>
                <a:cs typeface="Times New Roman"/>
                <a:sym typeface="Times New Roman"/>
              </a:rPr>
              <a:t>, an information defense fellow at the Atlantic Council’s Digital Forensic Research Lab</a:t>
            </a:r>
            <a:endParaRPr sz="1450">
              <a:solidFill>
                <a:schemeClr val="lt1"/>
              </a:solidFill>
              <a:latin typeface="Times New Roman"/>
              <a:ea typeface="Times New Roman"/>
              <a:cs typeface="Times New Roman"/>
              <a:sym typeface="Times New Roman"/>
            </a:endParaRPr>
          </a:p>
          <a:p>
            <a:pPr indent="-295275" lvl="0" marL="457200" rtl="0" algn="l">
              <a:spcBef>
                <a:spcPts val="0"/>
              </a:spcBef>
              <a:spcAft>
                <a:spcPts val="0"/>
              </a:spcAft>
              <a:buClr>
                <a:schemeClr val="lt1"/>
              </a:buClr>
              <a:buSzPts val="1050"/>
              <a:buFont typeface="Georgia"/>
              <a:buChar char="●"/>
            </a:pPr>
            <a:r>
              <a:rPr b="1" lang="en" sz="1450" u="sng">
                <a:solidFill>
                  <a:schemeClr val="accent6"/>
                </a:solidFill>
                <a:latin typeface="Times New Roman"/>
                <a:ea typeface="Times New Roman"/>
                <a:cs typeface="Times New Roman"/>
                <a:sym typeface="Times New Roman"/>
                <a:hlinkClick r:id="rId4">
                  <a:extLst>
                    <a:ext uri="{A12FA001-AC4F-418D-AE19-62706E023703}">
                      <ahyp:hlinkClr val="tx"/>
                    </a:ext>
                  </a:extLst>
                </a:hlinkClick>
              </a:rPr>
              <a:t>David Brody</a:t>
            </a:r>
            <a:r>
              <a:rPr lang="en" sz="1450">
                <a:solidFill>
                  <a:srgbClr val="FF0000"/>
                </a:solidFill>
                <a:latin typeface="Times New Roman"/>
                <a:ea typeface="Times New Roman"/>
                <a:cs typeface="Times New Roman"/>
                <a:sym typeface="Times New Roman"/>
              </a:rPr>
              <a:t>,</a:t>
            </a:r>
            <a:r>
              <a:rPr lang="en" sz="1450">
                <a:solidFill>
                  <a:schemeClr val="lt1"/>
                </a:solidFill>
                <a:latin typeface="Times New Roman"/>
                <a:ea typeface="Times New Roman"/>
                <a:cs typeface="Times New Roman"/>
                <a:sym typeface="Times New Roman"/>
              </a:rPr>
              <a:t> senior fellow for privacy and technology at the Lawyers’ Committee for Civil Rights Under Law</a:t>
            </a:r>
            <a:endParaRPr sz="1450">
              <a:solidFill>
                <a:schemeClr val="lt1"/>
              </a:solidFill>
              <a:latin typeface="Times New Roman"/>
              <a:ea typeface="Times New Roman"/>
              <a:cs typeface="Times New Roman"/>
              <a:sym typeface="Times New Roman"/>
            </a:endParaRPr>
          </a:p>
          <a:p>
            <a:pPr indent="-304800" lvl="0" marL="457200" marR="0" rtl="0" algn="l">
              <a:lnSpc>
                <a:spcPct val="115000"/>
              </a:lnSpc>
              <a:spcBef>
                <a:spcPts val="0"/>
              </a:spcBef>
              <a:spcAft>
                <a:spcPts val="0"/>
              </a:spcAft>
              <a:buClr>
                <a:schemeClr val="lt1"/>
              </a:buClr>
              <a:buSzPts val="1200"/>
              <a:buFont typeface="Georgia"/>
              <a:buChar char="●"/>
            </a:pPr>
            <a:r>
              <a:rPr b="1" lang="en" sz="1450" u="sng">
                <a:solidFill>
                  <a:srgbClr val="0000FF"/>
                </a:solidFill>
                <a:latin typeface="Times New Roman"/>
                <a:ea typeface="Times New Roman"/>
                <a:cs typeface="Times New Roman"/>
                <a:sym typeface="Times New Roman"/>
                <a:hlinkClick r:id="rId5">
                  <a:extLst>
                    <a:ext uri="{A12FA001-AC4F-418D-AE19-62706E023703}">
                      <ahyp:hlinkClr val="tx"/>
                    </a:ext>
                  </a:extLst>
                </a:hlinkClick>
              </a:rPr>
              <a:t>Nancy Scola</a:t>
            </a:r>
            <a:r>
              <a:rPr lang="en" sz="1450">
                <a:solidFill>
                  <a:srgbClr val="0000FF"/>
                </a:solidFill>
                <a:latin typeface="Times New Roman"/>
                <a:ea typeface="Times New Roman"/>
                <a:cs typeface="Times New Roman"/>
                <a:sym typeface="Times New Roman"/>
              </a:rPr>
              <a:t>,</a:t>
            </a:r>
            <a:r>
              <a:rPr lang="en" sz="1450">
                <a:solidFill>
                  <a:schemeClr val="lt1"/>
                </a:solidFill>
                <a:latin typeface="Times New Roman"/>
                <a:ea typeface="Times New Roman"/>
                <a:cs typeface="Times New Roman"/>
                <a:sym typeface="Times New Roman"/>
              </a:rPr>
              <a:t> a senior technology reporter for POLITICO Pro.</a:t>
            </a:r>
            <a:endParaRPr sz="1450">
              <a:solidFill>
                <a:schemeClr val="lt1"/>
              </a:solidFill>
              <a:latin typeface="Times New Roman"/>
              <a:ea typeface="Times New Roman"/>
              <a:cs typeface="Times New Roman"/>
              <a:sym typeface="Times New Roman"/>
            </a:endParaRPr>
          </a:p>
          <a:p>
            <a:pPr indent="-301625" lvl="0" marL="457200" marR="0" rtl="0" algn="l">
              <a:lnSpc>
                <a:spcPct val="115000"/>
              </a:lnSpc>
              <a:spcBef>
                <a:spcPts val="0"/>
              </a:spcBef>
              <a:spcAft>
                <a:spcPts val="0"/>
              </a:spcAft>
              <a:buClr>
                <a:schemeClr val="lt1"/>
              </a:buClr>
              <a:buSzPts val="1150"/>
              <a:buFont typeface="Georgia"/>
              <a:buChar char="●"/>
            </a:pPr>
            <a:r>
              <a:rPr b="1" lang="en" sz="1450" u="sng">
                <a:solidFill>
                  <a:schemeClr val="accent6"/>
                </a:solidFill>
                <a:latin typeface="Times New Roman"/>
                <a:ea typeface="Times New Roman"/>
                <a:cs typeface="Times New Roman"/>
                <a:sym typeface="Times New Roman"/>
                <a:hlinkClick r:id="rId6">
                  <a:extLst>
                    <a:ext uri="{A12FA001-AC4F-418D-AE19-62706E023703}">
                      <ahyp:hlinkClr val="tx"/>
                    </a:ext>
                  </a:extLst>
                </a:hlinkClick>
              </a:rPr>
              <a:t>Ben Scott</a:t>
            </a:r>
            <a:r>
              <a:rPr b="1" lang="en" sz="1450">
                <a:solidFill>
                  <a:srgbClr val="0000FF"/>
                </a:solidFill>
                <a:latin typeface="Times New Roman"/>
                <a:ea typeface="Times New Roman"/>
                <a:cs typeface="Times New Roman"/>
                <a:sym typeface="Times New Roman"/>
              </a:rPr>
              <a:t>,</a:t>
            </a:r>
            <a:r>
              <a:rPr lang="en" sz="1450">
                <a:solidFill>
                  <a:srgbClr val="0000FF"/>
                </a:solidFill>
                <a:latin typeface="Times New Roman"/>
                <a:ea typeface="Times New Roman"/>
                <a:cs typeface="Times New Roman"/>
                <a:sym typeface="Times New Roman"/>
              </a:rPr>
              <a:t> </a:t>
            </a:r>
            <a:r>
              <a:rPr lang="en" sz="1450">
                <a:solidFill>
                  <a:schemeClr val="lt1"/>
                </a:solidFill>
                <a:latin typeface="Times New Roman"/>
                <a:ea typeface="Times New Roman"/>
                <a:cs typeface="Times New Roman"/>
                <a:sym typeface="Times New Roman"/>
              </a:rPr>
              <a:t>director of policy and advocacy at the Omidyar Network.</a:t>
            </a:r>
            <a:endParaRPr sz="1450">
              <a:solidFill>
                <a:schemeClr val="lt1"/>
              </a:solidFill>
              <a:latin typeface="Times New Roman"/>
              <a:ea typeface="Times New Roman"/>
              <a:cs typeface="Times New Roman"/>
              <a:sym typeface="Times New Roman"/>
            </a:endParaRPr>
          </a:p>
          <a:p>
            <a:pPr indent="-298450" lvl="0" marL="457200" rtl="0" algn="l">
              <a:spcBef>
                <a:spcPts val="0"/>
              </a:spcBef>
              <a:spcAft>
                <a:spcPts val="0"/>
              </a:spcAft>
              <a:buClr>
                <a:schemeClr val="lt1"/>
              </a:buClr>
              <a:buSzPts val="1100"/>
              <a:buFont typeface="Georgia"/>
              <a:buChar char="●"/>
            </a:pPr>
            <a:r>
              <a:rPr b="1" i="1" lang="en" sz="1450" u="sng">
                <a:solidFill>
                  <a:srgbClr val="0000FF"/>
                </a:solidFill>
                <a:latin typeface="Times New Roman"/>
                <a:ea typeface="Times New Roman"/>
                <a:cs typeface="Times New Roman"/>
                <a:sym typeface="Times New Roman"/>
                <a:hlinkClick r:id="rId7">
                  <a:extLst>
                    <a:ext uri="{A12FA001-AC4F-418D-AE19-62706E023703}">
                      <ahyp:hlinkClr val="tx"/>
                    </a:ext>
                  </a:extLst>
                </a:hlinkClick>
              </a:rPr>
              <a:t>Paul Barrett</a:t>
            </a:r>
            <a:r>
              <a:rPr lang="en" sz="1450">
                <a:solidFill>
                  <a:srgbClr val="0000FF"/>
                </a:solidFill>
                <a:latin typeface="Times New Roman"/>
                <a:ea typeface="Times New Roman"/>
                <a:cs typeface="Times New Roman"/>
                <a:sym typeface="Times New Roman"/>
              </a:rPr>
              <a:t>,</a:t>
            </a:r>
            <a:r>
              <a:rPr lang="en" sz="1450">
                <a:solidFill>
                  <a:schemeClr val="lt1"/>
                </a:solidFill>
                <a:latin typeface="Times New Roman"/>
                <a:ea typeface="Times New Roman"/>
                <a:cs typeface="Times New Roman"/>
                <a:sym typeface="Times New Roman"/>
              </a:rPr>
              <a:t> deputy director of New York University’s Stern Center for Business and Human Rights. He wrote </a:t>
            </a:r>
            <a:r>
              <a:rPr lang="en" sz="1450" u="sng">
                <a:solidFill>
                  <a:srgbClr val="4A86E8"/>
                </a:solidFill>
                <a:latin typeface="Times New Roman"/>
                <a:ea typeface="Times New Roman"/>
                <a:cs typeface="Times New Roman"/>
                <a:sym typeface="Times New Roman"/>
                <a:hlinkClick r:id="rId8">
                  <a:extLst>
                    <a:ext uri="{A12FA001-AC4F-418D-AE19-62706E023703}">
                      <ahyp:hlinkClr val="tx"/>
                    </a:ext>
                  </a:extLst>
                </a:hlinkClick>
              </a:rPr>
              <a:t>this</a:t>
            </a:r>
            <a:r>
              <a:rPr lang="en" sz="1450">
                <a:solidFill>
                  <a:schemeClr val="lt1"/>
                </a:solidFill>
                <a:latin typeface="Times New Roman"/>
                <a:ea typeface="Times New Roman"/>
                <a:cs typeface="Times New Roman"/>
                <a:sym typeface="Times New Roman"/>
              </a:rPr>
              <a:t> report on Disinformation and the 2020 Election: How the Social Media Industry Should Prepare and </a:t>
            </a:r>
            <a:r>
              <a:rPr lang="en" sz="1450" u="sng">
                <a:solidFill>
                  <a:schemeClr val="hlink"/>
                </a:solidFill>
                <a:latin typeface="Times New Roman"/>
                <a:ea typeface="Times New Roman"/>
                <a:cs typeface="Times New Roman"/>
                <a:sym typeface="Times New Roman"/>
                <a:hlinkClick r:id="rId9"/>
              </a:rPr>
              <a:t>this</a:t>
            </a:r>
            <a:r>
              <a:rPr lang="en" sz="1450">
                <a:solidFill>
                  <a:schemeClr val="lt1"/>
                </a:solidFill>
                <a:latin typeface="Times New Roman"/>
                <a:ea typeface="Times New Roman"/>
                <a:cs typeface="Times New Roman"/>
                <a:sym typeface="Times New Roman"/>
              </a:rPr>
              <a:t> report on Tackling Domestic Disinformation</a:t>
            </a:r>
            <a:endParaRPr sz="1450">
              <a:solidFill>
                <a:schemeClr val="lt1"/>
              </a:solidFill>
              <a:latin typeface="Times New Roman"/>
              <a:ea typeface="Times New Roman"/>
              <a:cs typeface="Times New Roman"/>
              <a:sym typeface="Times New Roman"/>
            </a:endParaRPr>
          </a:p>
          <a:p>
            <a:pPr indent="-298450" lvl="0" marL="457200" rtl="0" algn="l">
              <a:spcBef>
                <a:spcPts val="0"/>
              </a:spcBef>
              <a:spcAft>
                <a:spcPts val="0"/>
              </a:spcAft>
              <a:buClr>
                <a:schemeClr val="lt1"/>
              </a:buClr>
              <a:buSzPts val="1100"/>
              <a:buFont typeface="Arial"/>
              <a:buChar char="●"/>
            </a:pPr>
            <a:r>
              <a:rPr b="1" lang="en" sz="1450" u="sng">
                <a:solidFill>
                  <a:srgbClr val="0000FF"/>
                </a:solidFill>
                <a:latin typeface="Times New Roman"/>
                <a:ea typeface="Times New Roman"/>
                <a:cs typeface="Times New Roman"/>
                <a:sym typeface="Times New Roman"/>
                <a:hlinkClick r:id="rId10">
                  <a:extLst>
                    <a:ext uri="{A12FA001-AC4F-418D-AE19-62706E023703}">
                      <ahyp:hlinkClr val="tx"/>
                    </a:ext>
                  </a:extLst>
                </a:hlinkClick>
              </a:rPr>
              <a:t>Nahema Marchal</a:t>
            </a:r>
            <a:r>
              <a:rPr b="1" lang="en" sz="1450">
                <a:solidFill>
                  <a:srgbClr val="0000FF"/>
                </a:solidFill>
                <a:latin typeface="Times New Roman"/>
                <a:ea typeface="Times New Roman"/>
                <a:cs typeface="Times New Roman"/>
                <a:sym typeface="Times New Roman"/>
              </a:rPr>
              <a:t>,</a:t>
            </a:r>
            <a:r>
              <a:rPr lang="en" sz="1450">
                <a:solidFill>
                  <a:schemeClr val="lt1"/>
                </a:solidFill>
                <a:latin typeface="Times New Roman"/>
                <a:ea typeface="Times New Roman"/>
                <a:cs typeface="Times New Roman"/>
                <a:sym typeface="Times New Roman"/>
              </a:rPr>
              <a:t> a researcher at the Oxford Internet Institute’s Computational Propaganda Project.</a:t>
            </a:r>
            <a:endParaRPr sz="1450">
              <a:solidFill>
                <a:schemeClr val="lt1"/>
              </a:solidFill>
              <a:latin typeface="Times New Roman"/>
              <a:ea typeface="Times New Roman"/>
              <a:cs typeface="Times New Roman"/>
              <a:sym typeface="Times New Roman"/>
            </a:endParaRPr>
          </a:p>
          <a:p>
            <a:pPr indent="-301625" lvl="0" marL="457200" rtl="0" algn="l">
              <a:spcBef>
                <a:spcPts val="0"/>
              </a:spcBef>
              <a:spcAft>
                <a:spcPts val="0"/>
              </a:spcAft>
              <a:buClr>
                <a:schemeClr val="lt1"/>
              </a:buClr>
              <a:buSzPts val="1150"/>
              <a:buFont typeface="Georgia"/>
              <a:buChar char="●"/>
            </a:pPr>
            <a:r>
              <a:rPr b="1" lang="en" sz="1450" u="sng">
                <a:solidFill>
                  <a:schemeClr val="accent6"/>
                </a:solidFill>
                <a:latin typeface="Times New Roman"/>
                <a:ea typeface="Times New Roman"/>
                <a:cs typeface="Times New Roman"/>
                <a:sym typeface="Times New Roman"/>
                <a:hlinkClick r:id="rId11">
                  <a:extLst>
                    <a:ext uri="{A12FA001-AC4F-418D-AE19-62706E023703}">
                      <ahyp:hlinkClr val="tx"/>
                    </a:ext>
                  </a:extLst>
                </a:hlinkClick>
              </a:rPr>
              <a:t>Lee Foster</a:t>
            </a:r>
            <a:r>
              <a:rPr b="1" lang="en" sz="1450">
                <a:solidFill>
                  <a:schemeClr val="lt1"/>
                </a:solidFill>
                <a:latin typeface="Times New Roman"/>
                <a:ea typeface="Times New Roman"/>
                <a:cs typeface="Times New Roman"/>
                <a:sym typeface="Times New Roman"/>
              </a:rPr>
              <a:t>,</a:t>
            </a:r>
            <a:r>
              <a:rPr lang="en" sz="1450">
                <a:solidFill>
                  <a:schemeClr val="lt1"/>
                </a:solidFill>
                <a:latin typeface="Times New Roman"/>
                <a:ea typeface="Times New Roman"/>
                <a:cs typeface="Times New Roman"/>
                <a:sym typeface="Times New Roman"/>
              </a:rPr>
              <a:t> who leads the information operations intelligence analysis team at the cybersecurity firm FireEye.</a:t>
            </a:r>
            <a:endParaRPr sz="1450">
              <a:solidFill>
                <a:schemeClr val="lt1"/>
              </a:solidFill>
              <a:latin typeface="Times New Roman"/>
              <a:ea typeface="Times New Roman"/>
              <a:cs typeface="Times New Roman"/>
              <a:sym typeface="Times New Roman"/>
            </a:endParaRPr>
          </a:p>
          <a:p>
            <a:pPr indent="-298450" lvl="0" marL="457200" marR="0" rtl="0" algn="l">
              <a:lnSpc>
                <a:spcPct val="115000"/>
              </a:lnSpc>
              <a:spcBef>
                <a:spcPts val="0"/>
              </a:spcBef>
              <a:spcAft>
                <a:spcPts val="0"/>
              </a:spcAft>
              <a:buClr>
                <a:schemeClr val="lt1"/>
              </a:buClr>
              <a:buSzPts val="1100"/>
              <a:buFont typeface="Arial"/>
              <a:buChar char="●"/>
            </a:pPr>
            <a:r>
              <a:rPr b="1" lang="en" sz="1450" u="sng">
                <a:solidFill>
                  <a:schemeClr val="accent6"/>
                </a:solidFill>
                <a:latin typeface="Times New Roman"/>
                <a:ea typeface="Times New Roman"/>
                <a:cs typeface="Times New Roman"/>
                <a:sym typeface="Times New Roman"/>
                <a:hlinkClick r:id="rId12">
                  <a:extLst>
                    <a:ext uri="{A12FA001-AC4F-418D-AE19-62706E023703}">
                      <ahyp:hlinkClr val="tx"/>
                    </a:ext>
                  </a:extLst>
                </a:hlinkClick>
              </a:rPr>
              <a:t>Alexandra S. Levine</a:t>
            </a:r>
            <a:r>
              <a:rPr lang="en" sz="1450">
                <a:solidFill>
                  <a:schemeClr val="accent6"/>
                </a:solidFill>
                <a:latin typeface="Times New Roman"/>
                <a:ea typeface="Times New Roman"/>
                <a:cs typeface="Times New Roman"/>
                <a:sym typeface="Times New Roman"/>
              </a:rPr>
              <a:t>,</a:t>
            </a:r>
            <a:r>
              <a:rPr lang="en" sz="1450">
                <a:solidFill>
                  <a:schemeClr val="lt1"/>
                </a:solidFill>
                <a:latin typeface="Times New Roman"/>
                <a:ea typeface="Times New Roman"/>
                <a:cs typeface="Times New Roman"/>
                <a:sym typeface="Times New Roman"/>
              </a:rPr>
              <a:t> a reporter covering the intersection of technology, government and public policy, and she is the author of POLITICO’s popular daily newsletter, Morning Tech. </a:t>
            </a:r>
            <a:endParaRPr sz="1150">
              <a:solidFill>
                <a:srgbClr val="000000"/>
              </a:solidFill>
              <a:highlight>
                <a:srgbClr val="FFFFFF"/>
              </a:highlight>
              <a:latin typeface="Georgia"/>
              <a:ea typeface="Georgia"/>
              <a:cs typeface="Georgia"/>
              <a:sym typeface="Georgi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3"/>
          <p:cNvSpPr txBox="1"/>
          <p:nvPr>
            <p:ph idx="1" type="body"/>
          </p:nvPr>
        </p:nvSpPr>
        <p:spPr>
          <a:xfrm>
            <a:off x="234325" y="283050"/>
            <a:ext cx="8679900" cy="44892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lt1"/>
              </a:buClr>
              <a:buSzPts val="1900"/>
              <a:buFont typeface="Georgia"/>
              <a:buChar char="●"/>
            </a:pPr>
            <a:r>
              <a:rPr b="1" lang="en" sz="2150">
                <a:solidFill>
                  <a:srgbClr val="0000FF"/>
                </a:solidFill>
                <a:latin typeface="Times New Roman"/>
                <a:ea typeface="Times New Roman"/>
                <a:cs typeface="Times New Roman"/>
                <a:sym typeface="Times New Roman"/>
              </a:rPr>
              <a:t>Graham Brookie</a:t>
            </a:r>
            <a:r>
              <a:rPr lang="en" sz="2150">
                <a:solidFill>
                  <a:schemeClr val="lt1"/>
                </a:solidFill>
                <a:latin typeface="Times New Roman"/>
                <a:ea typeface="Times New Roman"/>
                <a:cs typeface="Times New Roman"/>
                <a:sym typeface="Times New Roman"/>
              </a:rPr>
              <a:t>, director and managing editor of the Atlantic Council’s Digital Forensic Research Lab, which tracks online disinformation. Served as an adviser on strategic communications in the Obama White House. </a:t>
            </a:r>
            <a:endParaRPr sz="2150">
              <a:solidFill>
                <a:schemeClr val="lt1"/>
              </a:solidFill>
              <a:latin typeface="Times New Roman"/>
              <a:ea typeface="Times New Roman"/>
              <a:cs typeface="Times New Roman"/>
              <a:sym typeface="Times New Roman"/>
            </a:endParaRPr>
          </a:p>
          <a:p>
            <a:pPr indent="-349250" lvl="0" marL="457200" marR="0" rtl="0" algn="l">
              <a:lnSpc>
                <a:spcPct val="115000"/>
              </a:lnSpc>
              <a:spcBef>
                <a:spcPts val="0"/>
              </a:spcBef>
              <a:spcAft>
                <a:spcPts val="0"/>
              </a:spcAft>
              <a:buClr>
                <a:schemeClr val="lt1"/>
              </a:buClr>
              <a:buSzPts val="1900"/>
              <a:buFont typeface="Georgia"/>
              <a:buChar char="●"/>
            </a:pPr>
            <a:r>
              <a:rPr b="1" lang="en" sz="2150">
                <a:solidFill>
                  <a:srgbClr val="0000FF"/>
                </a:solidFill>
                <a:latin typeface="Times New Roman"/>
                <a:ea typeface="Times New Roman"/>
                <a:cs typeface="Times New Roman"/>
                <a:sym typeface="Times New Roman"/>
              </a:rPr>
              <a:t>Eli Pariser</a:t>
            </a:r>
            <a:r>
              <a:rPr lang="en" sz="2150">
                <a:solidFill>
                  <a:schemeClr val="lt1"/>
                </a:solidFill>
                <a:latin typeface="Times New Roman"/>
                <a:ea typeface="Times New Roman"/>
                <a:cs typeface="Times New Roman"/>
                <a:sym typeface="Times New Roman"/>
              </a:rPr>
              <a:t>, an author, activist, and entrepreneur focused on how to make technology and media serve democracy. He became executive director of MoveOn.org in 2004, where he helped pioneer the practice of online citizen engagement.</a:t>
            </a:r>
            <a:endParaRPr sz="2150">
              <a:solidFill>
                <a:schemeClr val="lt1"/>
              </a:solidFill>
              <a:latin typeface="Times New Roman"/>
              <a:ea typeface="Times New Roman"/>
              <a:cs typeface="Times New Roman"/>
              <a:sym typeface="Times New Roman"/>
            </a:endParaRPr>
          </a:p>
          <a:p>
            <a:pPr indent="-349250" lvl="0" marL="457200" marR="0" rtl="0" algn="l">
              <a:lnSpc>
                <a:spcPct val="115000"/>
              </a:lnSpc>
              <a:spcBef>
                <a:spcPts val="0"/>
              </a:spcBef>
              <a:spcAft>
                <a:spcPts val="0"/>
              </a:spcAft>
              <a:buClr>
                <a:schemeClr val="lt1"/>
              </a:buClr>
              <a:buSzPts val="1900"/>
              <a:buFont typeface="Georgia"/>
              <a:buChar char="●"/>
            </a:pPr>
            <a:r>
              <a:rPr b="1" lang="en" sz="2150" u="sng">
                <a:solidFill>
                  <a:srgbClr val="0000FF"/>
                </a:solidFill>
                <a:latin typeface="Times New Roman"/>
                <a:ea typeface="Times New Roman"/>
                <a:cs typeface="Times New Roman"/>
                <a:sym typeface="Times New Roman"/>
                <a:hlinkClick r:id="rId3">
                  <a:extLst>
                    <a:ext uri="{A12FA001-AC4F-418D-AE19-62706E023703}">
                      <ahyp:hlinkClr val="tx"/>
                    </a:ext>
                  </a:extLst>
                </a:hlinkClick>
              </a:rPr>
              <a:t>Kevin T. Carroll</a:t>
            </a:r>
            <a:r>
              <a:rPr b="1" lang="en" sz="2150">
                <a:solidFill>
                  <a:srgbClr val="0000FF"/>
                </a:solidFill>
                <a:latin typeface="Times New Roman"/>
                <a:ea typeface="Times New Roman"/>
                <a:cs typeface="Times New Roman"/>
                <a:sym typeface="Times New Roman"/>
              </a:rPr>
              <a:t>, </a:t>
            </a:r>
            <a:r>
              <a:rPr lang="en" sz="2150">
                <a:solidFill>
                  <a:schemeClr val="lt1"/>
                </a:solidFill>
                <a:latin typeface="Times New Roman"/>
                <a:ea typeface="Times New Roman"/>
                <a:cs typeface="Times New Roman"/>
                <a:sym typeface="Times New Roman"/>
              </a:rPr>
              <a:t>a Partner Attorney in Wiggin and Dana’s Litigation Department in the Washington, DC and New York offices. He is also a member of the firm’s cyber security, international trade compliance, and national security practice groups.</a:t>
            </a:r>
            <a:endParaRPr sz="2150">
              <a:solidFill>
                <a:schemeClr val="lt1"/>
              </a:solidFill>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pic>
        <p:nvPicPr>
          <p:cNvPr id="314" name="Google Shape;314;p44"/>
          <p:cNvPicPr preferRelativeResize="0"/>
          <p:nvPr/>
        </p:nvPicPr>
        <p:blipFill>
          <a:blip r:embed="rId3">
            <a:alphaModFix/>
          </a:blip>
          <a:stretch>
            <a:fillRect/>
          </a:stretch>
        </p:blipFill>
        <p:spPr>
          <a:xfrm>
            <a:off x="655975" y="225600"/>
            <a:ext cx="7582452" cy="4653349"/>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p45"/>
          <p:cNvPicPr preferRelativeResize="0"/>
          <p:nvPr/>
        </p:nvPicPr>
        <p:blipFill>
          <a:blip r:embed="rId3">
            <a:alphaModFix/>
          </a:blip>
          <a:stretch>
            <a:fillRect/>
          </a:stretch>
        </p:blipFill>
        <p:spPr>
          <a:xfrm>
            <a:off x="239625" y="629500"/>
            <a:ext cx="8664726" cy="335177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pic>
        <p:nvPicPr>
          <p:cNvPr id="324" name="Google Shape;324;p46"/>
          <p:cNvPicPr preferRelativeResize="0"/>
          <p:nvPr/>
        </p:nvPicPr>
        <p:blipFill>
          <a:blip r:embed="rId3">
            <a:alphaModFix/>
          </a:blip>
          <a:stretch>
            <a:fillRect/>
          </a:stretch>
        </p:blipFill>
        <p:spPr>
          <a:xfrm>
            <a:off x="748750" y="225200"/>
            <a:ext cx="6800576" cy="467005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pic>
        <p:nvPicPr>
          <p:cNvPr id="329" name="Google Shape;329;p47"/>
          <p:cNvPicPr preferRelativeResize="0"/>
          <p:nvPr/>
        </p:nvPicPr>
        <p:blipFill>
          <a:blip r:embed="rId3">
            <a:alphaModFix/>
          </a:blip>
          <a:stretch>
            <a:fillRect/>
          </a:stretch>
        </p:blipFill>
        <p:spPr>
          <a:xfrm>
            <a:off x="1586120" y="0"/>
            <a:ext cx="5971762" cy="51435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pic>
        <p:nvPicPr>
          <p:cNvPr id="334" name="Google Shape;334;p48"/>
          <p:cNvPicPr preferRelativeResize="0"/>
          <p:nvPr/>
        </p:nvPicPr>
        <p:blipFill>
          <a:blip r:embed="rId3">
            <a:alphaModFix/>
          </a:blip>
          <a:stretch>
            <a:fillRect/>
          </a:stretch>
        </p:blipFill>
        <p:spPr>
          <a:xfrm>
            <a:off x="801750" y="239650"/>
            <a:ext cx="7223574" cy="46642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1" name="Google Shape;341;p49"/>
          <p:cNvPicPr preferRelativeResize="0"/>
          <p:nvPr/>
        </p:nvPicPr>
        <p:blipFill>
          <a:blip r:embed="rId3">
            <a:alphaModFix/>
          </a:blip>
          <a:stretch>
            <a:fillRect/>
          </a:stretch>
        </p:blipFill>
        <p:spPr>
          <a:xfrm>
            <a:off x="1971626" y="216763"/>
            <a:ext cx="5200750" cy="47099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5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0"/>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8" name="Google Shape;348;p50"/>
          <p:cNvPicPr preferRelativeResize="0"/>
          <p:nvPr/>
        </p:nvPicPr>
        <p:blipFill>
          <a:blip r:embed="rId3">
            <a:alphaModFix/>
          </a:blip>
          <a:stretch>
            <a:fillRect/>
          </a:stretch>
        </p:blipFill>
        <p:spPr>
          <a:xfrm>
            <a:off x="214375" y="707625"/>
            <a:ext cx="8715250" cy="35324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51"/>
          <p:cNvPicPr preferRelativeResize="0"/>
          <p:nvPr/>
        </p:nvPicPr>
        <p:blipFill>
          <a:blip r:embed="rId3">
            <a:alphaModFix/>
          </a:blip>
          <a:stretch>
            <a:fillRect/>
          </a:stretch>
        </p:blipFill>
        <p:spPr>
          <a:xfrm>
            <a:off x="1432700" y="235487"/>
            <a:ext cx="5501374" cy="4672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6"/>
          <p:cNvSpPr txBox="1"/>
          <p:nvPr>
            <p:ph type="title"/>
          </p:nvPr>
        </p:nvSpPr>
        <p:spPr>
          <a:xfrm>
            <a:off x="677375" y="384875"/>
            <a:ext cx="72813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SOURCE FOR NEXT CONTENT</a:t>
            </a:r>
            <a:endParaRPr b="1"/>
          </a:p>
        </p:txBody>
      </p:sp>
      <p:sp>
        <p:nvSpPr>
          <p:cNvPr id="147" name="Google Shape;147;p16"/>
          <p:cNvSpPr txBox="1"/>
          <p:nvPr>
            <p:ph idx="1" type="subTitle"/>
          </p:nvPr>
        </p:nvSpPr>
        <p:spPr>
          <a:xfrm>
            <a:off x="677375" y="1007275"/>
            <a:ext cx="8076000" cy="393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000" u="sng">
                <a:latin typeface="Nunito"/>
                <a:ea typeface="Nunito"/>
                <a:cs typeface="Nunito"/>
                <a:sym typeface="Nunito"/>
                <a:hlinkClick r:id="rId3"/>
              </a:rPr>
              <a:t>What Facebook Did to American Democracy</a:t>
            </a:r>
            <a:endParaRPr b="1" sz="3000">
              <a:latin typeface="Nunito"/>
              <a:ea typeface="Nunito"/>
              <a:cs typeface="Nunito"/>
              <a:sym typeface="Nunito"/>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b="1" sz="2200" u="sng">
              <a:latin typeface="Nunito"/>
              <a:ea typeface="Nunito"/>
              <a:cs typeface="Nunito"/>
              <a:sym typeface="Nunito"/>
            </a:endParaRPr>
          </a:p>
          <a:p>
            <a:pPr indent="0" lvl="0" marL="0" rtl="0" algn="l">
              <a:spcBef>
                <a:spcPts val="0"/>
              </a:spcBef>
              <a:spcAft>
                <a:spcPts val="0"/>
              </a:spcAft>
              <a:buNone/>
            </a:pPr>
            <a:r>
              <a:t/>
            </a:r>
            <a:endParaRPr b="1">
              <a:latin typeface="Nunito"/>
              <a:ea typeface="Nunito"/>
              <a:cs typeface="Nunito"/>
              <a:sym typeface="Nunito"/>
            </a:endParaRPr>
          </a:p>
          <a:p>
            <a:pPr indent="0" lvl="0" marL="0" rtl="0" algn="l">
              <a:spcBef>
                <a:spcPts val="0"/>
              </a:spcBef>
              <a:spcAft>
                <a:spcPts val="0"/>
              </a:spcAft>
              <a:buNone/>
            </a:pPr>
            <a:r>
              <a:t/>
            </a:r>
            <a:endParaRPr b="1" sz="1400" u="sng">
              <a:latin typeface="Nunito"/>
              <a:ea typeface="Nunito"/>
              <a:cs typeface="Nunito"/>
              <a:sym typeface="Nunito"/>
            </a:endParaRPr>
          </a:p>
          <a:p>
            <a:pPr indent="0" lvl="0" marL="0" rtl="0" algn="l">
              <a:spcBef>
                <a:spcPts val="0"/>
              </a:spcBef>
              <a:spcAft>
                <a:spcPts val="0"/>
              </a:spcAft>
              <a:buNone/>
            </a:pPr>
            <a:r>
              <a:t/>
            </a:r>
            <a:endParaRPr sz="1400"/>
          </a:p>
        </p:txBody>
      </p:sp>
      <p:sp>
        <p:nvSpPr>
          <p:cNvPr id="148" name="Google Shape;148;p16"/>
          <p:cNvSpPr txBox="1"/>
          <p:nvPr>
            <p:ph idx="2" type="body"/>
          </p:nvPr>
        </p:nvSpPr>
        <p:spPr>
          <a:xfrm>
            <a:off x="677375" y="1820700"/>
            <a:ext cx="7881300" cy="2821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Source:</a:t>
            </a:r>
            <a:r>
              <a:rPr lang="en" sz="3400">
                <a:solidFill>
                  <a:schemeClr val="lt1"/>
                </a:solidFill>
                <a:latin typeface="Nunito"/>
                <a:ea typeface="Nunito"/>
                <a:cs typeface="Nunito"/>
                <a:sym typeface="Nunito"/>
              </a:rPr>
              <a:t> The Atlantic</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Author:</a:t>
            </a:r>
            <a:r>
              <a:rPr lang="en" sz="3400">
                <a:solidFill>
                  <a:schemeClr val="lt1"/>
                </a:solidFill>
                <a:latin typeface="Nunito"/>
                <a:ea typeface="Nunito"/>
                <a:cs typeface="Nunito"/>
                <a:sym typeface="Nunito"/>
              </a:rPr>
              <a:t> Alexis C. Madrigal</a:t>
            </a:r>
            <a:r>
              <a:rPr lang="en" sz="1500">
                <a:solidFill>
                  <a:schemeClr val="lt1"/>
                </a:solidFill>
                <a:latin typeface="Nunito"/>
                <a:ea typeface="Nunito"/>
                <a:cs typeface="Nunito"/>
                <a:sym typeface="Nunito"/>
              </a:rPr>
              <a:t>(Staff writer at The Atlantic and the author of </a:t>
            </a:r>
            <a:r>
              <a:rPr i="1" lang="en" sz="1500">
                <a:solidFill>
                  <a:schemeClr val="lt1"/>
                </a:solidFill>
                <a:uFill>
                  <a:noFill/>
                </a:uFill>
                <a:latin typeface="Nunito"/>
                <a:ea typeface="Nunito"/>
                <a:cs typeface="Nunito"/>
                <a:sym typeface="Nunito"/>
                <a:hlinkClick r:id="rId4">
                  <a:extLst>
                    <a:ext uri="{A12FA001-AC4F-418D-AE19-62706E023703}">
                      <ahyp:hlinkClr val="tx"/>
                    </a:ext>
                  </a:extLst>
                </a:hlinkClick>
              </a:rPr>
              <a:t>Powering the Dream: The History and Promise of Green Technology</a:t>
            </a:r>
            <a:r>
              <a:rPr lang="en" sz="1500">
                <a:solidFill>
                  <a:schemeClr val="lt1"/>
                </a:solidFill>
                <a:latin typeface="Nunito"/>
                <a:ea typeface="Nunito"/>
                <a:cs typeface="Nunito"/>
                <a:sym typeface="Nunito"/>
              </a:rPr>
              <a:t>)</a:t>
            </a:r>
            <a:endParaRPr sz="15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Date: </a:t>
            </a:r>
            <a:r>
              <a:rPr lang="en" sz="3400">
                <a:solidFill>
                  <a:schemeClr val="lt1"/>
                </a:solidFill>
                <a:latin typeface="Nunito"/>
                <a:ea typeface="Nunito"/>
                <a:cs typeface="Nunito"/>
                <a:sym typeface="Nunito"/>
              </a:rPr>
              <a:t>October 12, 2017</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Approximate length: ~</a:t>
            </a:r>
            <a:r>
              <a:rPr lang="en" sz="3400">
                <a:solidFill>
                  <a:schemeClr val="lt1"/>
                </a:solidFill>
                <a:latin typeface="Nunito"/>
                <a:ea typeface="Nunito"/>
                <a:cs typeface="Nunito"/>
                <a:sym typeface="Nunito"/>
              </a:rPr>
              <a:t>3</a:t>
            </a:r>
            <a:r>
              <a:rPr lang="en" sz="3400">
                <a:solidFill>
                  <a:schemeClr val="lt1"/>
                </a:solidFill>
                <a:latin typeface="Nunito"/>
                <a:ea typeface="Nunito"/>
                <a:cs typeface="Nunito"/>
                <a:sym typeface="Nunito"/>
              </a:rPr>
              <a:t> Pages(“Short”)</a:t>
            </a:r>
            <a:endParaRPr sz="3400">
              <a:solidFill>
                <a:schemeClr val="lt1"/>
              </a:solidFill>
              <a:latin typeface="Nunito"/>
              <a:ea typeface="Nunito"/>
              <a:cs typeface="Nunito"/>
              <a:sym typeface="Nunito"/>
            </a:endParaRPr>
          </a:p>
          <a:p>
            <a:pPr indent="0" lvl="0" marL="0" rtl="0" algn="l">
              <a:spcBef>
                <a:spcPts val="0"/>
              </a:spcBef>
              <a:spcAft>
                <a:spcPts val="1600"/>
              </a:spcAft>
              <a:buNone/>
            </a:pPr>
            <a:r>
              <a:t/>
            </a:r>
            <a:endParaRPr sz="1900">
              <a:solidFill>
                <a:schemeClr val="lt1"/>
              </a:solidFill>
              <a:latin typeface="Nunito"/>
              <a:ea typeface="Nunito"/>
              <a:cs typeface="Nunito"/>
              <a:sym typeface="Nunito"/>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52"/>
          <p:cNvPicPr preferRelativeResize="0"/>
          <p:nvPr/>
        </p:nvPicPr>
        <p:blipFill>
          <a:blip r:embed="rId3">
            <a:alphaModFix/>
          </a:blip>
          <a:stretch>
            <a:fillRect/>
          </a:stretch>
        </p:blipFill>
        <p:spPr>
          <a:xfrm>
            <a:off x="217563" y="152400"/>
            <a:ext cx="8708876" cy="23365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p53"/>
          <p:cNvPicPr preferRelativeResize="0"/>
          <p:nvPr/>
        </p:nvPicPr>
        <p:blipFill>
          <a:blip r:embed="rId3">
            <a:alphaModFix/>
          </a:blip>
          <a:stretch>
            <a:fillRect/>
          </a:stretch>
        </p:blipFill>
        <p:spPr>
          <a:xfrm>
            <a:off x="2064000" y="247863"/>
            <a:ext cx="3921575" cy="4647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7"/>
          <p:cNvSpPr txBox="1"/>
          <p:nvPr>
            <p:ph type="title"/>
          </p:nvPr>
        </p:nvSpPr>
        <p:spPr>
          <a:xfrm>
            <a:off x="215025" y="168175"/>
            <a:ext cx="8761200" cy="114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u="sng">
                <a:hlinkClick r:id="rId3"/>
              </a:rPr>
              <a:t>What Facebook Did to American Democracy</a:t>
            </a:r>
            <a:endParaRPr b="1"/>
          </a:p>
          <a:p>
            <a:pPr indent="0" lvl="0" marL="0" marR="0" rtl="0" algn="l">
              <a:lnSpc>
                <a:spcPct val="100000"/>
              </a:lnSpc>
              <a:spcBef>
                <a:spcPts val="0"/>
              </a:spcBef>
              <a:spcAft>
                <a:spcPts val="0"/>
              </a:spcAft>
              <a:buNone/>
            </a:pPr>
            <a:r>
              <a:t/>
            </a:r>
            <a:endParaRPr b="1" sz="3600"/>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1" sz="3800" u="sng"/>
          </a:p>
        </p:txBody>
      </p:sp>
      <p:sp>
        <p:nvSpPr>
          <p:cNvPr id="154" name="Google Shape;154;p17"/>
          <p:cNvSpPr txBox="1"/>
          <p:nvPr/>
        </p:nvSpPr>
        <p:spPr>
          <a:xfrm>
            <a:off x="37500" y="686725"/>
            <a:ext cx="9069000" cy="42108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lt1"/>
              </a:buClr>
              <a:buSzPts val="1100"/>
              <a:buFont typeface="Calibri"/>
              <a:buChar char="●"/>
            </a:pPr>
            <a:r>
              <a:rPr b="1" lang="en" sz="1100">
                <a:solidFill>
                  <a:srgbClr val="FF0000"/>
                </a:solidFill>
                <a:latin typeface="Nunito"/>
                <a:ea typeface="Nunito"/>
                <a:cs typeface="Nunito"/>
                <a:sym typeface="Nunito"/>
              </a:rPr>
              <a:t>Chaotic Digital Campaign:</a:t>
            </a:r>
            <a:r>
              <a:rPr lang="en" sz="1100">
                <a:solidFill>
                  <a:schemeClr val="lt1"/>
                </a:solidFill>
                <a:latin typeface="Nunito"/>
                <a:ea typeface="Nunito"/>
                <a:cs typeface="Nunito"/>
                <a:sym typeface="Nunito"/>
              </a:rPr>
              <a:t> Facebook’s enormous distribution power for political information, rapacious partisanship reinforced by distinct media information spheres, the increasing scourge of “viral” hoaxes and other kinds of misinformation.</a:t>
            </a:r>
            <a:endParaRPr sz="1100">
              <a:solidFill>
                <a:schemeClr val="lt1"/>
              </a:solidFill>
              <a:latin typeface="Nunito"/>
              <a:ea typeface="Nunito"/>
              <a:cs typeface="Nunito"/>
              <a:sym typeface="Nunito"/>
            </a:endParaRPr>
          </a:p>
          <a:p>
            <a:pPr indent="-298450" lvl="0" marL="457200" rtl="0" algn="l">
              <a:spcBef>
                <a:spcPts val="0"/>
              </a:spcBef>
              <a:spcAft>
                <a:spcPts val="0"/>
              </a:spcAft>
              <a:buClr>
                <a:schemeClr val="lt1"/>
              </a:buClr>
              <a:buSzPts val="1100"/>
              <a:buFont typeface="Georgia"/>
              <a:buChar char="●"/>
            </a:pPr>
            <a:r>
              <a:rPr lang="en" sz="1100">
                <a:solidFill>
                  <a:schemeClr val="lt1"/>
                </a:solidFill>
                <a:latin typeface="Nunito"/>
                <a:ea typeface="Nunito"/>
                <a:cs typeface="Nunito"/>
                <a:sym typeface="Nunito"/>
              </a:rPr>
              <a:t>In June 2014, Harvard Law scholar Jonathan Zittrain wrote an essay in New Republic called, </a:t>
            </a:r>
            <a:r>
              <a:rPr b="1" lang="en" sz="1100" u="sng">
                <a:solidFill>
                  <a:srgbClr val="FF0000"/>
                </a:solidFill>
                <a:latin typeface="Nunito"/>
                <a:ea typeface="Nunito"/>
                <a:cs typeface="Nunito"/>
                <a:sym typeface="Nunito"/>
              </a:rPr>
              <a:t>“</a:t>
            </a:r>
            <a:r>
              <a:rPr b="1" lang="en" sz="1100" u="sng">
                <a:solidFill>
                  <a:srgbClr val="FF0000"/>
                </a:solidFill>
                <a:latin typeface="Nunito"/>
                <a:ea typeface="Nunito"/>
                <a:cs typeface="Nunito"/>
                <a:sym typeface="Nunito"/>
                <a:hlinkClick r:id="rId4">
                  <a:extLst>
                    <a:ext uri="{A12FA001-AC4F-418D-AE19-62706E023703}">
                      <ahyp:hlinkClr val="tx"/>
                    </a:ext>
                  </a:extLst>
                </a:hlinkClick>
              </a:rPr>
              <a:t>Facebook Could Decide an Election Without Anyone Ever Finding Out</a:t>
            </a:r>
            <a:r>
              <a:rPr b="1" lang="en" sz="1100" u="sng">
                <a:solidFill>
                  <a:srgbClr val="FF0000"/>
                </a:solidFill>
                <a:latin typeface="Nunito"/>
                <a:ea typeface="Nunito"/>
                <a:cs typeface="Nunito"/>
                <a:sym typeface="Nunito"/>
              </a:rPr>
              <a:t>,</a:t>
            </a:r>
            <a:r>
              <a:rPr lang="en" sz="1100" u="sng">
                <a:solidFill>
                  <a:schemeClr val="lt1"/>
                </a:solidFill>
                <a:latin typeface="Nunito"/>
                <a:ea typeface="Nunito"/>
                <a:cs typeface="Nunito"/>
                <a:sym typeface="Nunito"/>
              </a:rPr>
              <a:t>”</a:t>
            </a:r>
            <a:r>
              <a:rPr lang="en" sz="1100">
                <a:solidFill>
                  <a:schemeClr val="lt1"/>
                </a:solidFill>
                <a:latin typeface="Nunito"/>
                <a:ea typeface="Nunito"/>
                <a:cs typeface="Nunito"/>
                <a:sym typeface="Nunito"/>
              </a:rPr>
              <a:t> in which he called attention to the possibility of Facebook selectively depressing voter turnout. (He also suggested that Facebook be seen as an “information fiduciary,” charged with certain special roles and responsibilities because it controls so much personal data.)</a:t>
            </a:r>
            <a:endParaRPr sz="1100">
              <a:solidFill>
                <a:schemeClr val="lt1"/>
              </a:solidFill>
              <a:latin typeface="Nunito"/>
              <a:ea typeface="Nunito"/>
              <a:cs typeface="Nunito"/>
              <a:sym typeface="Nunito"/>
            </a:endParaRPr>
          </a:p>
          <a:p>
            <a:pPr indent="-298450" lvl="0" marL="457200" rtl="0" algn="l">
              <a:spcBef>
                <a:spcPts val="0"/>
              </a:spcBef>
              <a:spcAft>
                <a:spcPts val="0"/>
              </a:spcAft>
              <a:buClr>
                <a:schemeClr val="lt1"/>
              </a:buClr>
              <a:buSzPts val="1100"/>
              <a:buFont typeface="Georgia"/>
              <a:buChar char="●"/>
            </a:pPr>
            <a:r>
              <a:rPr lang="en" sz="1100">
                <a:solidFill>
                  <a:schemeClr val="lt1"/>
                </a:solidFill>
                <a:latin typeface="Nunito"/>
                <a:ea typeface="Nunito"/>
                <a:cs typeface="Nunito"/>
                <a:sym typeface="Nunito"/>
              </a:rPr>
              <a:t>Research shows that </a:t>
            </a:r>
            <a:r>
              <a:rPr b="1" lang="en" sz="1100">
                <a:solidFill>
                  <a:srgbClr val="FF0000"/>
                </a:solidFill>
                <a:latin typeface="Nunito"/>
                <a:ea typeface="Nunito"/>
                <a:cs typeface="Nunito"/>
                <a:sym typeface="Nunito"/>
              </a:rPr>
              <a:t>a small design change by Facebook could have electoral repercussions</a:t>
            </a:r>
            <a:r>
              <a:rPr lang="en" sz="1100">
                <a:solidFill>
                  <a:schemeClr val="lt1"/>
                </a:solidFill>
                <a:latin typeface="Nunito"/>
                <a:ea typeface="Nunito"/>
                <a:cs typeface="Nunito"/>
                <a:sym typeface="Nunito"/>
              </a:rPr>
              <a:t>, especially with America’s electoral-college format in which a few hotly contested states have a disproportionate impact on the national outcome. </a:t>
            </a:r>
            <a:endParaRPr sz="1100">
              <a:solidFill>
                <a:schemeClr val="lt1"/>
              </a:solidFill>
              <a:latin typeface="Nunito"/>
              <a:ea typeface="Nunito"/>
              <a:cs typeface="Nunito"/>
              <a:sym typeface="Nunito"/>
            </a:endParaRPr>
          </a:p>
          <a:p>
            <a:pPr indent="-298450" lvl="0" marL="457200" rtl="0" algn="l">
              <a:spcBef>
                <a:spcPts val="0"/>
              </a:spcBef>
              <a:spcAft>
                <a:spcPts val="0"/>
              </a:spcAft>
              <a:buClr>
                <a:schemeClr val="lt1"/>
              </a:buClr>
              <a:buSzPts val="1100"/>
              <a:buFont typeface="Nunito"/>
              <a:buChar char="●"/>
            </a:pPr>
            <a:r>
              <a:rPr lang="en" sz="1100">
                <a:solidFill>
                  <a:schemeClr val="lt1"/>
                </a:solidFill>
                <a:latin typeface="Nunito"/>
                <a:ea typeface="Nunito"/>
                <a:cs typeface="Nunito"/>
                <a:sym typeface="Nunito"/>
              </a:rPr>
              <a:t>Two thousand kinds of data (or </a:t>
            </a:r>
            <a:r>
              <a:rPr b="1" lang="en" sz="1100">
                <a:solidFill>
                  <a:srgbClr val="FF0000"/>
                </a:solidFill>
                <a:latin typeface="Nunito"/>
                <a:ea typeface="Nunito"/>
                <a:cs typeface="Nunito"/>
                <a:sym typeface="Nunito"/>
              </a:rPr>
              <a:t>“features”</a:t>
            </a:r>
            <a:r>
              <a:rPr lang="en" sz="1100">
                <a:solidFill>
                  <a:schemeClr val="lt1"/>
                </a:solidFill>
                <a:latin typeface="Nunito"/>
                <a:ea typeface="Nunito"/>
                <a:cs typeface="Nunito"/>
                <a:sym typeface="Nunito"/>
              </a:rPr>
              <a:t> in the industry parlance) get smelted in Facebook’s machine-learning system to make those predictions.</a:t>
            </a:r>
            <a:endParaRPr sz="1100">
              <a:solidFill>
                <a:schemeClr val="lt1"/>
              </a:solidFill>
              <a:latin typeface="Nunito"/>
              <a:ea typeface="Nunito"/>
              <a:cs typeface="Nunito"/>
              <a:sym typeface="Nunito"/>
            </a:endParaRPr>
          </a:p>
          <a:p>
            <a:pPr indent="-298450" lvl="0" marL="457200" marR="0" rtl="0" algn="l">
              <a:lnSpc>
                <a:spcPct val="100000"/>
              </a:lnSpc>
              <a:spcBef>
                <a:spcPts val="0"/>
              </a:spcBef>
              <a:spcAft>
                <a:spcPts val="0"/>
              </a:spcAft>
              <a:buClr>
                <a:schemeClr val="lt1"/>
              </a:buClr>
              <a:buSzPts val="1100"/>
              <a:buFont typeface="Nunito"/>
              <a:buChar char="●"/>
            </a:pPr>
            <a:r>
              <a:rPr lang="en" sz="1100">
                <a:solidFill>
                  <a:schemeClr val="lt1"/>
                </a:solidFill>
                <a:latin typeface="Nunito"/>
                <a:ea typeface="Nunito"/>
                <a:cs typeface="Nunito"/>
                <a:sym typeface="Nunito"/>
              </a:rPr>
              <a:t>What’s crucial to understand is that, from the system’s perspective, s</a:t>
            </a:r>
            <a:r>
              <a:rPr b="1" lang="en" sz="1100">
                <a:solidFill>
                  <a:srgbClr val="FF0000"/>
                </a:solidFill>
                <a:latin typeface="Nunito"/>
                <a:ea typeface="Nunito"/>
                <a:cs typeface="Nunito"/>
                <a:sym typeface="Nunito"/>
              </a:rPr>
              <a:t>uccess is correctly predicting what you’ll like, comment on, or share. That’s what matters. People call this “engagement.”</a:t>
            </a:r>
            <a:endParaRPr b="1" sz="1100">
              <a:solidFill>
                <a:srgbClr val="FF0000"/>
              </a:solidFill>
              <a:latin typeface="Nunito"/>
              <a:ea typeface="Nunito"/>
              <a:cs typeface="Nunito"/>
              <a:sym typeface="Nunito"/>
            </a:endParaRPr>
          </a:p>
          <a:p>
            <a:pPr indent="-298450" lvl="0" marL="457200" rtl="0" algn="l">
              <a:spcBef>
                <a:spcPts val="0"/>
              </a:spcBef>
              <a:spcAft>
                <a:spcPts val="0"/>
              </a:spcAft>
              <a:buClr>
                <a:schemeClr val="lt1"/>
              </a:buClr>
              <a:buSzPts val="1100"/>
              <a:buFont typeface="Calibri"/>
              <a:buChar char="●"/>
            </a:pPr>
            <a:r>
              <a:rPr b="1" lang="en" sz="1100">
                <a:solidFill>
                  <a:srgbClr val="FF0000"/>
                </a:solidFill>
                <a:latin typeface="Nunito"/>
                <a:ea typeface="Nunito"/>
                <a:cs typeface="Nunito"/>
                <a:sym typeface="Nunito"/>
              </a:rPr>
              <a:t>Broader concerns:</a:t>
            </a:r>
            <a:r>
              <a:rPr lang="en" sz="1100">
                <a:solidFill>
                  <a:schemeClr val="lt1"/>
                </a:solidFill>
                <a:latin typeface="Nunito"/>
                <a:ea typeface="Nunito"/>
                <a:cs typeface="Nunito"/>
                <a:sym typeface="Nunito"/>
              </a:rPr>
              <a:t> </a:t>
            </a:r>
            <a:r>
              <a:rPr lang="en" sz="1100">
                <a:solidFill>
                  <a:schemeClr val="lt1"/>
                </a:solidFill>
                <a:uFill>
                  <a:noFill/>
                </a:uFill>
                <a:latin typeface="Nunito"/>
                <a:ea typeface="Nunito"/>
                <a:cs typeface="Nunito"/>
                <a:sym typeface="Nunito"/>
                <a:hlinkClick r:id="rId5">
                  <a:extLst>
                    <a:ext uri="{A12FA001-AC4F-418D-AE19-62706E023703}">
                      <ahyp:hlinkClr val="tx"/>
                    </a:ext>
                  </a:extLst>
                </a:hlinkClick>
              </a:rPr>
              <a:t>privacy</a:t>
            </a:r>
            <a:r>
              <a:rPr lang="en" sz="1100">
                <a:solidFill>
                  <a:schemeClr val="lt1"/>
                </a:solidFill>
                <a:latin typeface="Nunito"/>
                <a:ea typeface="Nunito"/>
                <a:cs typeface="Nunito"/>
                <a:sym typeface="Nunito"/>
              </a:rPr>
              <a:t>, </a:t>
            </a:r>
            <a:r>
              <a:rPr lang="en" sz="1100">
                <a:solidFill>
                  <a:schemeClr val="lt1"/>
                </a:solidFill>
                <a:uFill>
                  <a:noFill/>
                </a:uFill>
                <a:latin typeface="Nunito"/>
                <a:ea typeface="Nunito"/>
                <a:cs typeface="Nunito"/>
                <a:sym typeface="Nunito"/>
                <a:hlinkClick r:id="rId6">
                  <a:extLst>
                    <a:ext uri="{A12FA001-AC4F-418D-AE19-62706E023703}">
                      <ahyp:hlinkClr val="tx"/>
                    </a:ext>
                  </a:extLst>
                </a:hlinkClick>
              </a:rPr>
              <a:t>surveillance</a:t>
            </a:r>
            <a:r>
              <a:rPr lang="en" sz="1100">
                <a:solidFill>
                  <a:schemeClr val="lt1"/>
                </a:solidFill>
                <a:latin typeface="Nunito"/>
                <a:ea typeface="Nunito"/>
                <a:cs typeface="Nunito"/>
                <a:sym typeface="Nunito"/>
              </a:rPr>
              <a:t>, </a:t>
            </a:r>
            <a:r>
              <a:rPr lang="en" sz="1100">
                <a:solidFill>
                  <a:schemeClr val="lt1"/>
                </a:solidFill>
                <a:uFill>
                  <a:noFill/>
                </a:uFill>
                <a:latin typeface="Nunito"/>
                <a:ea typeface="Nunito"/>
                <a:cs typeface="Nunito"/>
                <a:sym typeface="Nunito"/>
                <a:hlinkClick r:id="rId7">
                  <a:extLst>
                    <a:ext uri="{A12FA001-AC4F-418D-AE19-62706E023703}">
                      <ahyp:hlinkClr val="tx"/>
                    </a:ext>
                  </a:extLst>
                </a:hlinkClick>
              </a:rPr>
              <a:t>tech ideology</a:t>
            </a:r>
            <a:r>
              <a:rPr lang="en" sz="1100">
                <a:solidFill>
                  <a:schemeClr val="lt1"/>
                </a:solidFill>
                <a:latin typeface="Nunito"/>
                <a:ea typeface="Nunito"/>
                <a:cs typeface="Nunito"/>
                <a:sym typeface="Nunito"/>
              </a:rPr>
              <a:t>, </a:t>
            </a:r>
            <a:r>
              <a:rPr lang="en" sz="1100">
                <a:solidFill>
                  <a:schemeClr val="lt1"/>
                </a:solidFill>
                <a:uFill>
                  <a:noFill/>
                </a:uFill>
                <a:latin typeface="Nunito"/>
                <a:ea typeface="Nunito"/>
                <a:cs typeface="Nunito"/>
                <a:sym typeface="Nunito"/>
                <a:hlinkClick r:id="rId8">
                  <a:extLst>
                    <a:ext uri="{A12FA001-AC4F-418D-AE19-62706E023703}">
                      <ahyp:hlinkClr val="tx"/>
                    </a:ext>
                  </a:extLst>
                </a:hlinkClick>
              </a:rPr>
              <a:t>media-industry competition</a:t>
            </a:r>
            <a:r>
              <a:rPr lang="en" sz="1100">
                <a:solidFill>
                  <a:schemeClr val="lt1"/>
                </a:solidFill>
                <a:latin typeface="Nunito"/>
                <a:ea typeface="Nunito"/>
                <a:cs typeface="Nunito"/>
                <a:sym typeface="Nunito"/>
              </a:rPr>
              <a:t>, or </a:t>
            </a:r>
            <a:r>
              <a:rPr lang="en" sz="1100">
                <a:solidFill>
                  <a:schemeClr val="lt1"/>
                </a:solidFill>
                <a:uFill>
                  <a:noFill/>
                </a:uFill>
                <a:latin typeface="Nunito"/>
                <a:ea typeface="Nunito"/>
                <a:cs typeface="Nunito"/>
                <a:sym typeface="Nunito"/>
                <a:hlinkClick r:id="rId9">
                  <a:extLst>
                    <a:ext uri="{A12FA001-AC4F-418D-AE19-62706E023703}">
                      <ahyp:hlinkClr val="tx"/>
                    </a:ext>
                  </a:extLst>
                </a:hlinkClick>
              </a:rPr>
              <a:t>the psychological effects of social media</a:t>
            </a:r>
            <a:r>
              <a:rPr lang="en" sz="1100">
                <a:solidFill>
                  <a:schemeClr val="lt1"/>
                </a:solidFill>
                <a:latin typeface="Nunito"/>
                <a:ea typeface="Nunito"/>
                <a:cs typeface="Nunito"/>
                <a:sym typeface="Nunito"/>
              </a:rPr>
              <a:t>.</a:t>
            </a:r>
            <a:endParaRPr sz="1100">
              <a:solidFill>
                <a:schemeClr val="lt1"/>
              </a:solidFill>
              <a:latin typeface="Nunito"/>
              <a:ea typeface="Nunito"/>
              <a:cs typeface="Nunito"/>
              <a:sym typeface="Nunito"/>
            </a:endParaRPr>
          </a:p>
          <a:p>
            <a:pPr indent="-298450" lvl="0" marL="457200" rtl="0" algn="l">
              <a:lnSpc>
                <a:spcPct val="115000"/>
              </a:lnSpc>
              <a:spcBef>
                <a:spcPts val="0"/>
              </a:spcBef>
              <a:spcAft>
                <a:spcPts val="0"/>
              </a:spcAft>
              <a:buClr>
                <a:schemeClr val="lt1"/>
              </a:buClr>
              <a:buSzPts val="1100"/>
              <a:buFont typeface="Calibri"/>
              <a:buChar char="●"/>
            </a:pPr>
            <a:r>
              <a:rPr lang="en" sz="1100">
                <a:solidFill>
                  <a:schemeClr val="lt1"/>
                </a:solidFill>
                <a:latin typeface="Nunito"/>
                <a:ea typeface="Nunito"/>
                <a:cs typeface="Nunito"/>
                <a:sym typeface="Nunito"/>
              </a:rPr>
              <a:t>“The most serious political problem posed by </a:t>
            </a:r>
            <a:r>
              <a:rPr b="1" lang="en" sz="1100">
                <a:solidFill>
                  <a:srgbClr val="FF0000"/>
                </a:solidFill>
                <a:latin typeface="Nunito"/>
                <a:ea typeface="Nunito"/>
                <a:cs typeface="Nunito"/>
                <a:sym typeface="Nunito"/>
              </a:rPr>
              <a:t>filter bubbles is that they make it increasingly difficult to have a public argument.</a:t>
            </a:r>
            <a:r>
              <a:rPr lang="en" sz="1100">
                <a:solidFill>
                  <a:schemeClr val="lt1"/>
                </a:solidFill>
                <a:latin typeface="Nunito"/>
                <a:ea typeface="Nunito"/>
                <a:cs typeface="Nunito"/>
                <a:sym typeface="Nunito"/>
              </a:rPr>
              <a:t> As the number of different segments and messages increases, it becomes harder and harder for the campaigns to track who’s saying what to whom...How does a [political] campaign know what its opponent is saying if ads are only targeted to white Jewish men between 28 and 34 who have expressed a fondness for U2 on Facebook and who donated to Barack Obama’s campaign?”</a:t>
            </a:r>
            <a:endParaRPr sz="1100">
              <a:solidFill>
                <a:schemeClr val="lt1"/>
              </a:solidFill>
              <a:latin typeface="Nunito"/>
              <a:ea typeface="Nunito"/>
              <a:cs typeface="Nunito"/>
              <a:sym typeface="Nunito"/>
            </a:endParaRPr>
          </a:p>
          <a:p>
            <a:pPr indent="-298450" lvl="0" marL="457200" rtl="0" algn="l">
              <a:lnSpc>
                <a:spcPct val="115000"/>
              </a:lnSpc>
              <a:spcBef>
                <a:spcPts val="0"/>
              </a:spcBef>
              <a:spcAft>
                <a:spcPts val="0"/>
              </a:spcAft>
              <a:buClr>
                <a:schemeClr val="lt1"/>
              </a:buClr>
              <a:buSzPts val="1100"/>
              <a:buFont typeface="Calibri"/>
              <a:buChar char="●"/>
            </a:pPr>
            <a:r>
              <a:rPr b="1" lang="en" sz="1100">
                <a:solidFill>
                  <a:srgbClr val="FF0000"/>
                </a:solidFill>
                <a:latin typeface="Nunito"/>
                <a:ea typeface="Nunito"/>
                <a:cs typeface="Nunito"/>
                <a:sym typeface="Nunito"/>
              </a:rPr>
              <a:t>Targeting made tracking the actual messaging that the campaigns were paying for impossible to track. </a:t>
            </a:r>
            <a:r>
              <a:rPr lang="en" sz="1100">
                <a:solidFill>
                  <a:schemeClr val="lt1"/>
                </a:solidFill>
                <a:latin typeface="Nunito"/>
                <a:ea typeface="Nunito"/>
                <a:cs typeface="Nunito"/>
                <a:sym typeface="Nunito"/>
              </a:rPr>
              <a:t>On Facebook, the campaigns could show ads only to the people they targeted. We couldn’t actually see the messages that were actually reaching people in battleground areas. From the outside, it was a technical impossibility to know what ads were running on Facebook, one that the company had fought to keep intact.</a:t>
            </a:r>
            <a:endParaRPr sz="1100">
              <a:solidFill>
                <a:schemeClr val="lt1"/>
              </a:solidFill>
              <a:latin typeface="Nunito"/>
              <a:ea typeface="Nunito"/>
              <a:cs typeface="Nunito"/>
              <a:sym typeface="Nunito"/>
            </a:endParaRPr>
          </a:p>
          <a:p>
            <a:pPr indent="-298450" lvl="0" marL="457200" marR="0" rtl="0" algn="l">
              <a:lnSpc>
                <a:spcPct val="115000"/>
              </a:lnSpc>
              <a:spcBef>
                <a:spcPts val="0"/>
              </a:spcBef>
              <a:spcAft>
                <a:spcPts val="0"/>
              </a:spcAft>
              <a:buClr>
                <a:srgbClr val="FF0000"/>
              </a:buClr>
              <a:buSzPts val="1100"/>
              <a:buFont typeface="Calibri"/>
              <a:buChar char="●"/>
            </a:pPr>
            <a:r>
              <a:rPr b="1" lang="en" sz="1100">
                <a:solidFill>
                  <a:srgbClr val="FF0000"/>
                </a:solidFill>
                <a:latin typeface="Nunito"/>
                <a:ea typeface="Nunito"/>
                <a:cs typeface="Nunito"/>
                <a:sym typeface="Nunito"/>
              </a:rPr>
              <a:t>In a country where elections can turn on just a couple hundred votes, it's not far-fetched to say that Facebook's efforts to improve voter participation could swing an election, if they haven't already.</a:t>
            </a:r>
            <a:endParaRPr b="1" sz="1100">
              <a:solidFill>
                <a:srgbClr val="FF0000"/>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8"/>
          <p:cNvSpPr txBox="1"/>
          <p:nvPr>
            <p:ph type="title"/>
          </p:nvPr>
        </p:nvSpPr>
        <p:spPr>
          <a:xfrm>
            <a:off x="498800" y="384875"/>
            <a:ext cx="72813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SOURCE FOR NEXT CONTENT</a:t>
            </a:r>
            <a:endParaRPr b="1"/>
          </a:p>
        </p:txBody>
      </p:sp>
      <p:sp>
        <p:nvSpPr>
          <p:cNvPr id="160" name="Google Shape;160;p18"/>
          <p:cNvSpPr txBox="1"/>
          <p:nvPr>
            <p:ph idx="1" type="subTitle"/>
          </p:nvPr>
        </p:nvSpPr>
        <p:spPr>
          <a:xfrm>
            <a:off x="596250" y="895525"/>
            <a:ext cx="8240700" cy="995100"/>
          </a:xfrm>
          <a:prstGeom prst="rect">
            <a:avLst/>
          </a:prstGeom>
        </p:spPr>
        <p:txBody>
          <a:bodyPr anchorCtr="0" anchor="t" bIns="91425" lIns="91425" spcFirstLastPara="1" rIns="91425" wrap="square" tIns="91425">
            <a:noAutofit/>
          </a:bodyPr>
          <a:lstStyle/>
          <a:p>
            <a:pPr indent="0" lvl="0" marL="0" rtl="0" algn="l">
              <a:lnSpc>
                <a:spcPct val="113636"/>
              </a:lnSpc>
              <a:spcBef>
                <a:spcPts val="0"/>
              </a:spcBef>
              <a:spcAft>
                <a:spcPts val="0"/>
              </a:spcAft>
              <a:buNone/>
            </a:pPr>
            <a:r>
              <a:rPr lang="en" sz="2600" u="sng">
                <a:latin typeface="Times New Roman"/>
                <a:ea typeface="Times New Roman"/>
                <a:cs typeface="Times New Roman"/>
                <a:sym typeface="Times New Roman"/>
              </a:rPr>
              <a:t>A 61-million-person experiment in social influence and political mobilization</a:t>
            </a:r>
            <a:endParaRPr sz="2600" u="sng">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t/>
            </a:r>
            <a:endParaRPr b="1" sz="2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b="1"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p:txBody>
      </p:sp>
      <p:sp>
        <p:nvSpPr>
          <p:cNvPr id="161" name="Google Shape;161;p18"/>
          <p:cNvSpPr txBox="1"/>
          <p:nvPr>
            <p:ph idx="2" type="body"/>
          </p:nvPr>
        </p:nvSpPr>
        <p:spPr>
          <a:xfrm>
            <a:off x="498800" y="1820700"/>
            <a:ext cx="8240700" cy="2821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Source:</a:t>
            </a:r>
            <a:r>
              <a:rPr lang="en" sz="3400">
                <a:solidFill>
                  <a:schemeClr val="lt1"/>
                </a:solidFill>
                <a:latin typeface="Nunito"/>
                <a:ea typeface="Nunito"/>
                <a:cs typeface="Nunito"/>
                <a:sym typeface="Nunito"/>
              </a:rPr>
              <a:t> Nature Research Article</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Author:</a:t>
            </a:r>
            <a:r>
              <a:rPr lang="en" sz="3400">
                <a:solidFill>
                  <a:schemeClr val="lt1"/>
                </a:solidFill>
                <a:latin typeface="Nunito"/>
                <a:ea typeface="Nunito"/>
                <a:cs typeface="Nunito"/>
                <a:sym typeface="Nunito"/>
              </a:rPr>
              <a:t> </a:t>
            </a:r>
            <a:r>
              <a:rPr lang="en" sz="1600">
                <a:solidFill>
                  <a:schemeClr val="lt1"/>
                </a:solidFill>
                <a:latin typeface="Nunito"/>
                <a:ea typeface="Nunito"/>
                <a:cs typeface="Nunito"/>
                <a:sym typeface="Nunito"/>
              </a:rPr>
              <a:t>Robert M. Bond, Christopher J. Fariss, Jason J. Jones, Adam D. I. Kramer, Cameron Marlow, Jaime E. Settle &amp; James H. Fowler(reseachers and affiliates of UC San Diego and Facebook</a:t>
            </a:r>
            <a:endParaRPr sz="1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Date: </a:t>
            </a:r>
            <a:r>
              <a:rPr lang="en" sz="3400">
                <a:solidFill>
                  <a:schemeClr val="lt1"/>
                </a:solidFill>
                <a:latin typeface="Nunito"/>
                <a:ea typeface="Nunito"/>
                <a:cs typeface="Nunito"/>
                <a:sym typeface="Nunito"/>
              </a:rPr>
              <a:t>September 13th, 2012</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Approximate length: </a:t>
            </a:r>
            <a:r>
              <a:rPr b="1" lang="en" sz="2500">
                <a:solidFill>
                  <a:schemeClr val="lt1"/>
                </a:solidFill>
                <a:latin typeface="Nunito"/>
                <a:ea typeface="Nunito"/>
                <a:cs typeface="Nunito"/>
                <a:sym typeface="Nunito"/>
              </a:rPr>
              <a:t>~</a:t>
            </a:r>
            <a:r>
              <a:rPr lang="en" sz="2500">
                <a:solidFill>
                  <a:schemeClr val="lt1"/>
                </a:solidFill>
                <a:latin typeface="Nunito"/>
                <a:ea typeface="Nunito"/>
                <a:cs typeface="Nunito"/>
                <a:sym typeface="Nunito"/>
              </a:rPr>
              <a:t>4</a:t>
            </a:r>
            <a:r>
              <a:rPr lang="en" sz="2500">
                <a:solidFill>
                  <a:schemeClr val="lt1"/>
                </a:solidFill>
                <a:latin typeface="Nunito"/>
                <a:ea typeface="Nunito"/>
                <a:cs typeface="Nunito"/>
                <a:sym typeface="Nunito"/>
              </a:rPr>
              <a:t> Pages(“Short-Medium”)</a:t>
            </a:r>
            <a:endParaRPr sz="2500">
              <a:solidFill>
                <a:schemeClr val="lt1"/>
              </a:solidFill>
              <a:latin typeface="Nunito"/>
              <a:ea typeface="Nunito"/>
              <a:cs typeface="Nunito"/>
              <a:sym typeface="Nunito"/>
            </a:endParaRPr>
          </a:p>
          <a:p>
            <a:pPr indent="0" lvl="0" marL="0" rtl="0" algn="l">
              <a:spcBef>
                <a:spcPts val="0"/>
              </a:spcBef>
              <a:spcAft>
                <a:spcPts val="1600"/>
              </a:spcAft>
              <a:buNone/>
            </a:pPr>
            <a:r>
              <a:t/>
            </a:r>
            <a:endParaRPr sz="1100">
              <a:solidFill>
                <a:schemeClr val="lt1"/>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9"/>
          <p:cNvSpPr txBox="1"/>
          <p:nvPr>
            <p:ph type="title"/>
          </p:nvPr>
        </p:nvSpPr>
        <p:spPr>
          <a:xfrm>
            <a:off x="215025" y="168175"/>
            <a:ext cx="8761200" cy="1145100"/>
          </a:xfrm>
          <a:prstGeom prst="rect">
            <a:avLst/>
          </a:prstGeom>
        </p:spPr>
        <p:txBody>
          <a:bodyPr anchorCtr="0" anchor="t" bIns="91425" lIns="91425" spcFirstLastPara="1" rIns="91425" wrap="square" tIns="91425">
            <a:noAutofit/>
          </a:bodyPr>
          <a:lstStyle/>
          <a:p>
            <a:pPr indent="0" lvl="0" marL="0" rtl="0" algn="l">
              <a:lnSpc>
                <a:spcPct val="113636"/>
              </a:lnSpc>
              <a:spcBef>
                <a:spcPts val="0"/>
              </a:spcBef>
              <a:spcAft>
                <a:spcPts val="0"/>
              </a:spcAft>
              <a:buNone/>
            </a:pPr>
            <a:r>
              <a:rPr b="1" lang="en" sz="2600" u="sng">
                <a:latin typeface="Times New Roman"/>
                <a:ea typeface="Times New Roman"/>
                <a:cs typeface="Times New Roman"/>
                <a:sym typeface="Times New Roman"/>
                <a:hlinkClick r:id="rId3"/>
              </a:rPr>
              <a:t>A 61-million-person experiment in social influence and political mobilization</a:t>
            </a:r>
            <a:endParaRPr b="1" sz="2600" u="sng">
              <a:latin typeface="Times New Roman"/>
              <a:ea typeface="Times New Roman"/>
              <a:cs typeface="Times New Roman"/>
              <a:sym typeface="Times New Roman"/>
            </a:endParaRPr>
          </a:p>
          <a:p>
            <a:pPr indent="0" lvl="0" marL="0" rtl="0" algn="l">
              <a:spcBef>
                <a:spcPts val="1200"/>
              </a:spcBef>
              <a:spcAft>
                <a:spcPts val="0"/>
              </a:spcAft>
              <a:buNone/>
            </a:pPr>
            <a:r>
              <a:t/>
            </a:r>
            <a:endParaRPr b="1"/>
          </a:p>
          <a:p>
            <a:pPr indent="0" lvl="0" marL="0" marR="0" rtl="0" algn="l">
              <a:lnSpc>
                <a:spcPct val="100000"/>
              </a:lnSpc>
              <a:spcBef>
                <a:spcPts val="0"/>
              </a:spcBef>
              <a:spcAft>
                <a:spcPts val="0"/>
              </a:spcAft>
              <a:buNone/>
            </a:pPr>
            <a:r>
              <a:t/>
            </a:r>
            <a:endParaRPr b="1" sz="3600"/>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1" sz="3800" u="sng"/>
          </a:p>
        </p:txBody>
      </p:sp>
      <p:sp>
        <p:nvSpPr>
          <p:cNvPr id="167" name="Google Shape;167;p19"/>
          <p:cNvSpPr txBox="1"/>
          <p:nvPr/>
        </p:nvSpPr>
        <p:spPr>
          <a:xfrm>
            <a:off x="269125" y="1222675"/>
            <a:ext cx="8547000" cy="37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lt1"/>
                </a:solidFill>
                <a:latin typeface="Nunito"/>
                <a:ea typeface="Nunito"/>
                <a:cs typeface="Nunito"/>
                <a:sym typeface="Nunito"/>
              </a:rPr>
              <a:t>Human behaviour is thought to spread through face-to-face social networks, but it is difficult to identify social influence effects in observational studies, and it is unknown whether online social networks operate in the same way.Here we report results from a randomized controlled trial of political mobilization messages delivered to 61 million Facebook users during the 2010 US congressional elections. The results show that the </a:t>
            </a:r>
            <a:r>
              <a:rPr b="1" lang="en" sz="1700">
                <a:solidFill>
                  <a:srgbClr val="FF0000"/>
                </a:solidFill>
                <a:latin typeface="Nunito"/>
                <a:ea typeface="Nunito"/>
                <a:cs typeface="Nunito"/>
                <a:sym typeface="Nunito"/>
              </a:rPr>
              <a:t>messages directly influenced political self-expression, information seeking and realworld voting behaviour of millions of people</a:t>
            </a:r>
            <a:r>
              <a:rPr lang="en" sz="1700">
                <a:solidFill>
                  <a:schemeClr val="lt1"/>
                </a:solidFill>
                <a:latin typeface="Nunito"/>
                <a:ea typeface="Nunito"/>
                <a:cs typeface="Nunito"/>
                <a:sym typeface="Nunito"/>
              </a:rPr>
              <a:t>. Furthermore, the messages not only influenced the users who received them but also the </a:t>
            </a:r>
            <a:r>
              <a:rPr b="1" lang="en" sz="1700">
                <a:solidFill>
                  <a:srgbClr val="FF0000"/>
                </a:solidFill>
                <a:latin typeface="Nunito"/>
                <a:ea typeface="Nunito"/>
                <a:cs typeface="Nunito"/>
                <a:sym typeface="Nunito"/>
              </a:rPr>
              <a:t>users’ friends, and friends of friends.</a:t>
            </a:r>
            <a:r>
              <a:rPr lang="en" sz="1700">
                <a:solidFill>
                  <a:schemeClr val="lt1"/>
                </a:solidFill>
                <a:latin typeface="Nunito"/>
                <a:ea typeface="Nunito"/>
                <a:cs typeface="Nunito"/>
                <a:sym typeface="Nunito"/>
              </a:rPr>
              <a:t> The effect of social transmission on real-world voting was greater than the direct effect of the messages themselves, and nearly all the transmission occurred between ‘close friends’ who were more likely to have a face-to-face relationship. These results suggest that </a:t>
            </a:r>
            <a:r>
              <a:rPr b="1" lang="en" sz="1700">
                <a:solidFill>
                  <a:srgbClr val="FF0000"/>
                </a:solidFill>
                <a:latin typeface="Nunito"/>
                <a:ea typeface="Nunito"/>
                <a:cs typeface="Nunito"/>
                <a:sym typeface="Nunito"/>
              </a:rPr>
              <a:t>strong ties are instrumental for spreading both online and real-world behaviour in human social networks.</a:t>
            </a:r>
            <a:endParaRPr b="1" sz="1700">
              <a:solidFill>
                <a:srgbClr val="FF0000"/>
              </a:solidFill>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0"/>
          <p:cNvSpPr txBox="1"/>
          <p:nvPr>
            <p:ph type="title"/>
          </p:nvPr>
        </p:nvSpPr>
        <p:spPr>
          <a:xfrm>
            <a:off x="498800" y="384875"/>
            <a:ext cx="72813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SOURCE FOR NEXT CONTENT</a:t>
            </a:r>
            <a:endParaRPr b="1"/>
          </a:p>
        </p:txBody>
      </p:sp>
      <p:sp>
        <p:nvSpPr>
          <p:cNvPr id="173" name="Google Shape;173;p20"/>
          <p:cNvSpPr txBox="1"/>
          <p:nvPr>
            <p:ph idx="1" type="subTitle"/>
          </p:nvPr>
        </p:nvSpPr>
        <p:spPr>
          <a:xfrm>
            <a:off x="465200" y="937700"/>
            <a:ext cx="9346200" cy="393600"/>
          </a:xfrm>
          <a:prstGeom prst="rect">
            <a:avLst/>
          </a:prstGeom>
        </p:spPr>
        <p:txBody>
          <a:bodyPr anchorCtr="0" anchor="t" bIns="91425" lIns="91425" spcFirstLastPara="1" rIns="91425" wrap="square" tIns="91425">
            <a:noAutofit/>
          </a:bodyPr>
          <a:lstStyle/>
          <a:p>
            <a:pPr indent="0" lvl="0" marL="0" rtl="0" algn="l">
              <a:lnSpc>
                <a:spcPct val="113636"/>
              </a:lnSpc>
              <a:spcBef>
                <a:spcPts val="0"/>
              </a:spcBef>
              <a:spcAft>
                <a:spcPts val="0"/>
              </a:spcAft>
              <a:buNone/>
            </a:pPr>
            <a:r>
              <a:rPr lang="en" sz="2600" u="sng">
                <a:latin typeface="Times New Roman"/>
                <a:ea typeface="Times New Roman"/>
                <a:cs typeface="Times New Roman"/>
                <a:sym typeface="Times New Roman"/>
                <a:hlinkClick r:id="rId3"/>
              </a:rPr>
              <a:t>The Billion-Dollar Disinformation Campaign to Re-elect the President</a:t>
            </a:r>
            <a:endParaRPr sz="2600">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t/>
            </a:r>
            <a:endParaRPr b="1" sz="2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b="1" sz="2400">
              <a:latin typeface="Times New Roman"/>
              <a:ea typeface="Times New Roman"/>
              <a:cs typeface="Times New Roman"/>
              <a:sym typeface="Times New Roman"/>
            </a:endParaRPr>
          </a:p>
          <a:p>
            <a:pPr indent="0" lvl="0" marL="0" rtl="0" algn="l">
              <a:spcBef>
                <a:spcPts val="0"/>
              </a:spcBef>
              <a:spcAft>
                <a:spcPts val="0"/>
              </a:spcAft>
              <a:buNone/>
            </a:pPr>
            <a:r>
              <a:t/>
            </a:r>
            <a:endParaRPr b="1" sz="2400" u="sng">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p:txBody>
      </p:sp>
      <p:sp>
        <p:nvSpPr>
          <p:cNvPr id="174" name="Google Shape;174;p20"/>
          <p:cNvSpPr txBox="1"/>
          <p:nvPr>
            <p:ph idx="2" type="body"/>
          </p:nvPr>
        </p:nvSpPr>
        <p:spPr>
          <a:xfrm>
            <a:off x="498800" y="1820700"/>
            <a:ext cx="8240700" cy="2821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Source:</a:t>
            </a:r>
            <a:r>
              <a:rPr lang="en" sz="3400">
                <a:solidFill>
                  <a:schemeClr val="lt1"/>
                </a:solidFill>
                <a:latin typeface="Nunito"/>
                <a:ea typeface="Nunito"/>
                <a:cs typeface="Nunito"/>
                <a:sym typeface="Nunito"/>
              </a:rPr>
              <a:t> The Atlantic</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Author:</a:t>
            </a:r>
            <a:r>
              <a:rPr lang="en" sz="3400">
                <a:solidFill>
                  <a:schemeClr val="lt1"/>
                </a:solidFill>
                <a:latin typeface="Nunito"/>
                <a:ea typeface="Nunito"/>
                <a:cs typeface="Nunito"/>
                <a:sym typeface="Nunito"/>
              </a:rPr>
              <a:t> McKay Coppins</a:t>
            </a:r>
            <a:r>
              <a:rPr lang="en" sz="1400">
                <a:solidFill>
                  <a:schemeClr val="lt1"/>
                </a:solidFill>
                <a:latin typeface="Nunito"/>
                <a:ea typeface="Nunito"/>
                <a:cs typeface="Nunito"/>
                <a:sym typeface="Nunito"/>
              </a:rPr>
              <a:t>(A staff writer at The Atlantic and the author of </a:t>
            </a:r>
            <a:r>
              <a:rPr lang="en" sz="1400">
                <a:solidFill>
                  <a:schemeClr val="lt1"/>
                </a:solidFill>
                <a:uFill>
                  <a:noFill/>
                </a:uFill>
                <a:latin typeface="Nunito"/>
                <a:ea typeface="Nunito"/>
                <a:cs typeface="Nunito"/>
                <a:sym typeface="Nunito"/>
                <a:hlinkClick r:id="rId4">
                  <a:extLst>
                    <a:ext uri="{A12FA001-AC4F-418D-AE19-62706E023703}">
                      <ahyp:hlinkClr val="tx"/>
                    </a:ext>
                  </a:extLst>
                </a:hlinkClick>
              </a:rPr>
              <a:t>The Wilderness</a:t>
            </a:r>
            <a:r>
              <a:rPr lang="en" sz="1400">
                <a:solidFill>
                  <a:schemeClr val="lt1"/>
                </a:solidFill>
                <a:latin typeface="Nunito"/>
                <a:ea typeface="Nunito"/>
                <a:cs typeface="Nunito"/>
                <a:sym typeface="Nunito"/>
              </a:rPr>
              <a:t>, a book about the battle over the future of the Republican Party)</a:t>
            </a:r>
            <a:endParaRPr sz="2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Date: </a:t>
            </a:r>
            <a:r>
              <a:rPr lang="en" sz="3400">
                <a:solidFill>
                  <a:schemeClr val="lt1"/>
                </a:solidFill>
                <a:latin typeface="Nunito"/>
                <a:ea typeface="Nunito"/>
                <a:cs typeface="Nunito"/>
                <a:sym typeface="Nunito"/>
              </a:rPr>
              <a:t>February 10th, 2020</a:t>
            </a:r>
            <a:endParaRPr sz="34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b="1" lang="en" sz="3400">
                <a:solidFill>
                  <a:schemeClr val="lt1"/>
                </a:solidFill>
                <a:latin typeface="Nunito"/>
                <a:ea typeface="Nunito"/>
                <a:cs typeface="Nunito"/>
                <a:sym typeface="Nunito"/>
              </a:rPr>
              <a:t>Approximate length: </a:t>
            </a:r>
            <a:r>
              <a:rPr b="1" lang="en" sz="2500">
                <a:solidFill>
                  <a:schemeClr val="lt1"/>
                </a:solidFill>
                <a:latin typeface="Nunito"/>
                <a:ea typeface="Nunito"/>
                <a:cs typeface="Nunito"/>
                <a:sym typeface="Nunito"/>
              </a:rPr>
              <a:t>~</a:t>
            </a:r>
            <a:r>
              <a:rPr lang="en" sz="2500">
                <a:solidFill>
                  <a:schemeClr val="lt1"/>
                </a:solidFill>
                <a:latin typeface="Nunito"/>
                <a:ea typeface="Nunito"/>
                <a:cs typeface="Nunito"/>
                <a:sym typeface="Nunito"/>
              </a:rPr>
              <a:t>4 Pages(“Short-Medium”)</a:t>
            </a:r>
            <a:endParaRPr sz="2500">
              <a:solidFill>
                <a:schemeClr val="lt1"/>
              </a:solidFill>
              <a:latin typeface="Nunito"/>
              <a:ea typeface="Nunito"/>
              <a:cs typeface="Nunito"/>
              <a:sym typeface="Nunito"/>
            </a:endParaRPr>
          </a:p>
          <a:p>
            <a:pPr indent="0" lvl="0" marL="0" rtl="0" algn="l">
              <a:spcBef>
                <a:spcPts val="0"/>
              </a:spcBef>
              <a:spcAft>
                <a:spcPts val="1600"/>
              </a:spcAft>
              <a:buNone/>
            </a:pPr>
            <a:r>
              <a:t/>
            </a:r>
            <a:endParaRPr sz="1100">
              <a:solidFill>
                <a:schemeClr val="lt1"/>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1"/>
          <p:cNvSpPr txBox="1"/>
          <p:nvPr>
            <p:ph type="title"/>
          </p:nvPr>
        </p:nvSpPr>
        <p:spPr>
          <a:xfrm>
            <a:off x="213450" y="168175"/>
            <a:ext cx="8762700" cy="804000"/>
          </a:xfrm>
          <a:prstGeom prst="rect">
            <a:avLst/>
          </a:prstGeom>
        </p:spPr>
        <p:txBody>
          <a:bodyPr anchorCtr="0" anchor="t" bIns="91425" lIns="91425" spcFirstLastPara="1" rIns="91425" wrap="square" tIns="91425">
            <a:noAutofit/>
          </a:bodyPr>
          <a:lstStyle/>
          <a:p>
            <a:pPr indent="0" lvl="0" marL="0" rtl="0" algn="l">
              <a:lnSpc>
                <a:spcPct val="113636"/>
              </a:lnSpc>
              <a:spcBef>
                <a:spcPts val="0"/>
              </a:spcBef>
              <a:spcAft>
                <a:spcPts val="1200"/>
              </a:spcAft>
              <a:buNone/>
            </a:pPr>
            <a:r>
              <a:rPr b="1" lang="en" sz="2600" u="sng">
                <a:latin typeface="Times New Roman"/>
                <a:ea typeface="Times New Roman"/>
                <a:cs typeface="Times New Roman"/>
                <a:sym typeface="Times New Roman"/>
                <a:hlinkClick r:id="rId3"/>
              </a:rPr>
              <a:t>The Billion-Dollar Disinformation Campaign to Re-elect the President</a:t>
            </a:r>
            <a:endParaRPr b="1" sz="4400"/>
          </a:p>
        </p:txBody>
      </p:sp>
      <p:sp>
        <p:nvSpPr>
          <p:cNvPr id="180" name="Google Shape;180;p21"/>
          <p:cNvSpPr txBox="1"/>
          <p:nvPr/>
        </p:nvSpPr>
        <p:spPr>
          <a:xfrm>
            <a:off x="213450" y="1006875"/>
            <a:ext cx="8463300" cy="3830100"/>
          </a:xfrm>
          <a:prstGeom prst="rect">
            <a:avLst/>
          </a:prstGeom>
          <a:noFill/>
          <a:ln>
            <a:noFill/>
          </a:ln>
        </p:spPr>
        <p:txBody>
          <a:bodyPr anchorCtr="0" anchor="t" bIns="91425" lIns="91425" spcFirstLastPara="1" rIns="91425" wrap="square" tIns="91425">
            <a:noAutofit/>
          </a:bodyPr>
          <a:lstStyle/>
          <a:p>
            <a:pPr indent="-285750" lvl="0" marL="457200" marR="0" rtl="0" algn="l">
              <a:lnSpc>
                <a:spcPct val="100000"/>
              </a:lnSpc>
              <a:spcBef>
                <a:spcPts val="0"/>
              </a:spcBef>
              <a:spcAft>
                <a:spcPts val="0"/>
              </a:spcAft>
              <a:buClr>
                <a:schemeClr val="lt1"/>
              </a:buClr>
              <a:buSzPts val="900"/>
              <a:buFont typeface="Nunito"/>
              <a:buChar char="●"/>
            </a:pPr>
            <a:r>
              <a:rPr b="1" lang="en" sz="1000">
                <a:solidFill>
                  <a:srgbClr val="FF0000"/>
                </a:solidFill>
                <a:latin typeface="Nunito"/>
                <a:ea typeface="Nunito"/>
                <a:cs typeface="Nunito"/>
                <a:sym typeface="Nunito"/>
              </a:rPr>
              <a:t>Thousands of micro-targeted ads had flooded the internet</a:t>
            </a:r>
            <a:r>
              <a:rPr lang="en" sz="1000">
                <a:solidFill>
                  <a:schemeClr val="lt1"/>
                </a:solidFill>
                <a:latin typeface="Nunito"/>
                <a:ea typeface="Nunito"/>
                <a:cs typeface="Nunito"/>
                <a:sym typeface="Nunito"/>
              </a:rPr>
              <a:t>, portraying Trump as a heroic reformer cracking down on foreign corruption while Democrats plotted a coup. That this narrative bore little resemblance to reality seemed only to accelerate its spread. Right-wing websites amplified every claim. Pro-Trump forums teemed with conspiracy theories. An alternate information ecosystem was taking shape around the biggest news story in the country</a:t>
            </a:r>
            <a:endParaRPr sz="1000">
              <a:solidFill>
                <a:schemeClr val="lt1"/>
              </a:solidFill>
              <a:latin typeface="Nunito"/>
              <a:ea typeface="Nunito"/>
              <a:cs typeface="Nunito"/>
              <a:sym typeface="Nunito"/>
            </a:endParaRPr>
          </a:p>
          <a:p>
            <a:pPr indent="-285750" lvl="0" marL="457200" marR="0" rtl="0" algn="l">
              <a:lnSpc>
                <a:spcPct val="100000"/>
              </a:lnSpc>
              <a:spcBef>
                <a:spcPts val="0"/>
              </a:spcBef>
              <a:spcAft>
                <a:spcPts val="0"/>
              </a:spcAft>
              <a:buClr>
                <a:schemeClr val="lt1"/>
              </a:buClr>
              <a:buSzPts val="900"/>
              <a:buFont typeface="Nunito"/>
              <a:buChar char="●"/>
            </a:pPr>
            <a:r>
              <a:rPr lang="en" sz="1000">
                <a:solidFill>
                  <a:schemeClr val="lt1"/>
                </a:solidFill>
                <a:latin typeface="Nunito"/>
                <a:ea typeface="Nunito"/>
                <a:cs typeface="Nunito"/>
                <a:sym typeface="Nunito"/>
              </a:rPr>
              <a:t>Trump and his domestic allies were beginning to adopt the </a:t>
            </a:r>
            <a:r>
              <a:rPr b="1" lang="en" sz="1000">
                <a:solidFill>
                  <a:srgbClr val="FF0000"/>
                </a:solidFill>
                <a:latin typeface="Nunito"/>
                <a:ea typeface="Nunito"/>
                <a:cs typeface="Nunito"/>
                <a:sym typeface="Nunito"/>
              </a:rPr>
              <a:t>same tactics of information warfare that have kept the world’s demagogues and strongmen in power.</a:t>
            </a:r>
            <a:endParaRPr b="1" sz="1000">
              <a:solidFill>
                <a:srgbClr val="FF0000"/>
              </a:solidFill>
              <a:latin typeface="Nunito"/>
              <a:ea typeface="Nunito"/>
              <a:cs typeface="Nunito"/>
              <a:sym typeface="Nunito"/>
            </a:endParaRPr>
          </a:p>
          <a:p>
            <a:pPr indent="-285750" lvl="0" marL="457200" marR="0" rtl="0" algn="l">
              <a:lnSpc>
                <a:spcPct val="100000"/>
              </a:lnSpc>
              <a:spcBef>
                <a:spcPts val="0"/>
              </a:spcBef>
              <a:spcAft>
                <a:spcPts val="0"/>
              </a:spcAft>
              <a:buClr>
                <a:schemeClr val="lt1"/>
              </a:buClr>
              <a:buSzPts val="900"/>
              <a:buFont typeface="Nunito"/>
              <a:buChar char="●"/>
            </a:pPr>
            <a:r>
              <a:rPr lang="en" sz="1000">
                <a:solidFill>
                  <a:schemeClr val="lt1"/>
                </a:solidFill>
                <a:latin typeface="Nunito"/>
                <a:ea typeface="Nunito"/>
                <a:cs typeface="Nunito"/>
                <a:sym typeface="Nunito"/>
              </a:rPr>
              <a:t>Central to that effort is the campaign’s use of </a:t>
            </a:r>
            <a:r>
              <a:rPr b="1" lang="en" sz="1000">
                <a:solidFill>
                  <a:srgbClr val="FF0000"/>
                </a:solidFill>
                <a:latin typeface="Nunito"/>
                <a:ea typeface="Nunito"/>
                <a:cs typeface="Nunito"/>
                <a:sym typeface="Nunito"/>
              </a:rPr>
              <a:t>micro-targeting</a:t>
            </a:r>
            <a:r>
              <a:rPr lang="en" sz="1000">
                <a:solidFill>
                  <a:schemeClr val="lt1"/>
                </a:solidFill>
                <a:latin typeface="Nunito"/>
                <a:ea typeface="Nunito"/>
                <a:cs typeface="Nunito"/>
                <a:sym typeface="Nunito"/>
              </a:rPr>
              <a:t>—the process of slicing up the electorate into distinct niches and then appealing to them with precisely tailored digital messages. The advantages of this approach are obvious: An ad that calls for defunding Planned Parenthood might get a mixed response from a large national audience, but serve it directly via Facebook to 800 Roman Catholic women in Dubuque, Iowa, and its reception will be much more positive. If candidates once had to shout their campaign promises from a soapbox, micro-targeting allows them to sidle up to millions of voters and whisper personalized messages in their ear.</a:t>
            </a:r>
            <a:endParaRPr sz="1000">
              <a:solidFill>
                <a:schemeClr val="lt1"/>
              </a:solidFill>
              <a:latin typeface="Nunito"/>
              <a:ea typeface="Nunito"/>
              <a:cs typeface="Nunito"/>
              <a:sym typeface="Nunito"/>
            </a:endParaRPr>
          </a:p>
          <a:p>
            <a:pPr indent="-285750" lvl="0" marL="457200" marR="0" rtl="0" algn="l">
              <a:lnSpc>
                <a:spcPct val="100000"/>
              </a:lnSpc>
              <a:spcBef>
                <a:spcPts val="0"/>
              </a:spcBef>
              <a:spcAft>
                <a:spcPts val="0"/>
              </a:spcAft>
              <a:buClr>
                <a:schemeClr val="lt1"/>
              </a:buClr>
              <a:buSzPts val="900"/>
              <a:buFont typeface="Nunito"/>
              <a:buChar char="●"/>
            </a:pPr>
            <a:r>
              <a:rPr lang="en" sz="1000">
                <a:solidFill>
                  <a:schemeClr val="lt1"/>
                </a:solidFill>
                <a:latin typeface="Nunito"/>
                <a:ea typeface="Nunito"/>
                <a:cs typeface="Nunito"/>
                <a:sym typeface="Nunito"/>
              </a:rPr>
              <a:t>In the final days of the 2016 race, for example, </a:t>
            </a:r>
            <a:r>
              <a:rPr b="1" lang="en" sz="1000">
                <a:solidFill>
                  <a:srgbClr val="FF0000"/>
                </a:solidFill>
                <a:latin typeface="Nunito"/>
                <a:ea typeface="Nunito"/>
                <a:cs typeface="Nunito"/>
                <a:sym typeface="Nunito"/>
              </a:rPr>
              <a:t>Trump’s team tried to suppress turnout among black voters in Florida by slipping ads into their News Feeds</a:t>
            </a:r>
            <a:r>
              <a:rPr lang="en" sz="1000">
                <a:solidFill>
                  <a:schemeClr val="lt1"/>
                </a:solidFill>
                <a:latin typeface="Nunito"/>
                <a:ea typeface="Nunito"/>
                <a:cs typeface="Nunito"/>
                <a:sym typeface="Nunito"/>
              </a:rPr>
              <a:t> that read, “Hillary Thinks African-Americans Are Super Predators.” An unnamed campaign official boasted to Bloomberg Businessweek that it was one of “</a:t>
            </a:r>
            <a:r>
              <a:rPr lang="en" sz="1000">
                <a:solidFill>
                  <a:schemeClr val="lt1"/>
                </a:solidFill>
                <a:uFill>
                  <a:noFill/>
                </a:uFill>
                <a:latin typeface="Nunito"/>
                <a:ea typeface="Nunito"/>
                <a:cs typeface="Nunito"/>
                <a:sym typeface="Nunito"/>
                <a:hlinkClick r:id="rId4">
                  <a:extLst>
                    <a:ext uri="{A12FA001-AC4F-418D-AE19-62706E023703}">
                      <ahyp:hlinkClr val="tx"/>
                    </a:ext>
                  </a:extLst>
                </a:hlinkClick>
              </a:rPr>
              <a:t>three major voter suppression operations underway</a:t>
            </a:r>
            <a:r>
              <a:rPr lang="en" sz="1000">
                <a:solidFill>
                  <a:schemeClr val="lt1"/>
                </a:solidFill>
                <a:latin typeface="Nunito"/>
                <a:ea typeface="Nunito"/>
                <a:cs typeface="Nunito"/>
                <a:sym typeface="Nunito"/>
              </a:rPr>
              <a:t>.” (The other two targeted young women and white liberals.)</a:t>
            </a:r>
            <a:endParaRPr sz="1000">
              <a:solidFill>
                <a:schemeClr val="lt1"/>
              </a:solidFill>
              <a:latin typeface="Nunito"/>
              <a:ea typeface="Nunito"/>
              <a:cs typeface="Nunito"/>
              <a:sym typeface="Nunito"/>
            </a:endParaRPr>
          </a:p>
          <a:p>
            <a:pPr indent="-285750" lvl="0" marL="457200" marR="0" rtl="0" algn="l">
              <a:lnSpc>
                <a:spcPct val="100000"/>
              </a:lnSpc>
              <a:spcBef>
                <a:spcPts val="0"/>
              </a:spcBef>
              <a:spcAft>
                <a:spcPts val="0"/>
              </a:spcAft>
              <a:buClr>
                <a:schemeClr val="lt1"/>
              </a:buClr>
              <a:buSzPts val="900"/>
              <a:buFont typeface="Nunito"/>
              <a:buChar char="●"/>
            </a:pPr>
            <a:r>
              <a:rPr lang="en" sz="1000">
                <a:solidFill>
                  <a:schemeClr val="lt1"/>
                </a:solidFill>
                <a:latin typeface="Nunito"/>
                <a:ea typeface="Nunito"/>
                <a:cs typeface="Nunito"/>
                <a:sym typeface="Nunito"/>
              </a:rPr>
              <a:t>Candidates, Zuckerberg said, </a:t>
            </a:r>
            <a:r>
              <a:rPr b="1" lang="en" sz="1000">
                <a:solidFill>
                  <a:srgbClr val="FF0000"/>
                </a:solidFill>
                <a:latin typeface="Nunito"/>
                <a:ea typeface="Nunito"/>
                <a:cs typeface="Nunito"/>
                <a:sym typeface="Nunito"/>
              </a:rPr>
              <a:t>would be allowed to continue running false ads on Facebook. (Commercial advertisers, by contrast, are subject to fact-checking.</a:t>
            </a:r>
            <a:r>
              <a:rPr lang="en" sz="1000">
                <a:solidFill>
                  <a:schemeClr val="lt1"/>
                </a:solidFill>
                <a:latin typeface="Nunito"/>
                <a:ea typeface="Nunito"/>
                <a:cs typeface="Nunito"/>
                <a:sym typeface="Nunito"/>
              </a:rPr>
              <a:t>) In </a:t>
            </a:r>
            <a:r>
              <a:rPr lang="en" sz="1000">
                <a:solidFill>
                  <a:schemeClr val="lt1"/>
                </a:solidFill>
                <a:uFill>
                  <a:noFill/>
                </a:uFill>
                <a:latin typeface="Nunito"/>
                <a:ea typeface="Nunito"/>
                <a:cs typeface="Nunito"/>
                <a:sym typeface="Nunito"/>
                <a:hlinkClick r:id="rId5">
                  <a:extLst>
                    <a:ext uri="{A12FA001-AC4F-418D-AE19-62706E023703}">
                      <ahyp:hlinkClr val="tx"/>
                    </a:ext>
                  </a:extLst>
                </a:hlinkClick>
              </a:rPr>
              <a:t>a speech at Georgetown University</a:t>
            </a:r>
            <a:r>
              <a:rPr lang="en" sz="1000">
                <a:solidFill>
                  <a:schemeClr val="lt1"/>
                </a:solidFill>
                <a:latin typeface="Nunito"/>
                <a:ea typeface="Nunito"/>
                <a:cs typeface="Nunito"/>
                <a:sym typeface="Nunito"/>
              </a:rPr>
              <a:t>, the CEO argued that </a:t>
            </a:r>
            <a:r>
              <a:rPr b="1" lang="en" sz="1000">
                <a:solidFill>
                  <a:srgbClr val="FF0000"/>
                </a:solidFill>
                <a:latin typeface="Nunito"/>
                <a:ea typeface="Nunito"/>
                <a:cs typeface="Nunito"/>
                <a:sym typeface="Nunito"/>
              </a:rPr>
              <a:t>his company </a:t>
            </a:r>
            <a:r>
              <a:rPr b="1" lang="en" sz="1000">
                <a:solidFill>
                  <a:srgbClr val="FF0000"/>
                </a:solidFill>
                <a:uFill>
                  <a:noFill/>
                </a:uFill>
                <a:latin typeface="Nunito"/>
                <a:ea typeface="Nunito"/>
                <a:cs typeface="Nunito"/>
                <a:sym typeface="Nunito"/>
                <a:hlinkClick r:id="rId6">
                  <a:extLst>
                    <a:ext uri="{A12FA001-AC4F-418D-AE19-62706E023703}">
                      <ahyp:hlinkClr val="tx"/>
                    </a:ext>
                  </a:extLst>
                </a:hlinkClick>
              </a:rPr>
              <a:t>shouldn’t be responsible for arbitrating political speech</a:t>
            </a:r>
            <a:r>
              <a:rPr b="1" lang="en" sz="1000">
                <a:solidFill>
                  <a:srgbClr val="FF0000"/>
                </a:solidFill>
                <a:latin typeface="Nunito"/>
                <a:ea typeface="Nunito"/>
                <a:cs typeface="Nunito"/>
                <a:sym typeface="Nunito"/>
              </a:rPr>
              <a:t>, and that because political ads already receive so much scrutiny, candidates who choose to lie will be held accountable by journalists and watchdogs.</a:t>
            </a:r>
            <a:endParaRPr b="1" sz="1000">
              <a:solidFill>
                <a:srgbClr val="FF0000"/>
              </a:solidFill>
              <a:latin typeface="Nunito"/>
              <a:ea typeface="Nunito"/>
              <a:cs typeface="Nunito"/>
              <a:sym typeface="Nunito"/>
            </a:endParaRPr>
          </a:p>
          <a:p>
            <a:pPr indent="-285750" lvl="0" marL="457200" marR="0" rtl="0" algn="l">
              <a:lnSpc>
                <a:spcPct val="100000"/>
              </a:lnSpc>
              <a:spcBef>
                <a:spcPts val="0"/>
              </a:spcBef>
              <a:spcAft>
                <a:spcPts val="0"/>
              </a:spcAft>
              <a:buClr>
                <a:schemeClr val="lt1"/>
              </a:buClr>
              <a:buSzPts val="900"/>
              <a:buFont typeface="Nunito"/>
              <a:buChar char="●"/>
            </a:pPr>
            <a:r>
              <a:rPr lang="en" sz="1000">
                <a:solidFill>
                  <a:schemeClr val="lt1"/>
                </a:solidFill>
                <a:latin typeface="Nunito"/>
                <a:ea typeface="Nunito"/>
                <a:cs typeface="Nunito"/>
                <a:sym typeface="Nunito"/>
              </a:rPr>
              <a:t>Shady political actors are discovering how easy it is to </a:t>
            </a:r>
            <a:r>
              <a:rPr b="1" lang="en" sz="1000">
                <a:solidFill>
                  <a:srgbClr val="FF0000"/>
                </a:solidFill>
                <a:latin typeface="Nunito"/>
                <a:ea typeface="Nunito"/>
                <a:cs typeface="Nunito"/>
                <a:sym typeface="Nunito"/>
              </a:rPr>
              <a:t>wage an untraceable whisper campaign by text message.</a:t>
            </a:r>
            <a:endParaRPr b="1" sz="1000">
              <a:solidFill>
                <a:srgbClr val="FF0000"/>
              </a:solidFill>
              <a:latin typeface="Nunito"/>
              <a:ea typeface="Nunito"/>
              <a:cs typeface="Nunito"/>
              <a:sym typeface="Nunito"/>
            </a:endParaRPr>
          </a:p>
          <a:p>
            <a:pPr indent="-285750" lvl="0" marL="457200" marR="0" rtl="0" algn="l">
              <a:lnSpc>
                <a:spcPct val="100000"/>
              </a:lnSpc>
              <a:spcBef>
                <a:spcPts val="0"/>
              </a:spcBef>
              <a:spcAft>
                <a:spcPts val="0"/>
              </a:spcAft>
              <a:buClr>
                <a:schemeClr val="lt1"/>
              </a:buClr>
              <a:buSzPts val="900"/>
              <a:buFont typeface="Nunito"/>
              <a:buChar char="●"/>
            </a:pPr>
            <a:r>
              <a:rPr lang="en" sz="1000">
                <a:solidFill>
                  <a:schemeClr val="lt1"/>
                </a:solidFill>
                <a:latin typeface="Nunito"/>
                <a:ea typeface="Nunito"/>
                <a:cs typeface="Nunito"/>
                <a:sym typeface="Nunito"/>
              </a:rPr>
              <a:t>In 2018, as early voting got under way in Tennessee’s Republican gubernatorial primary, </a:t>
            </a:r>
            <a:r>
              <a:rPr lang="en" sz="1000">
                <a:solidFill>
                  <a:schemeClr val="lt1"/>
                </a:solidFill>
                <a:uFill>
                  <a:noFill/>
                </a:uFill>
                <a:latin typeface="Nunito"/>
                <a:ea typeface="Nunito"/>
                <a:cs typeface="Nunito"/>
                <a:sym typeface="Nunito"/>
                <a:hlinkClick r:id="rId7">
                  <a:extLst>
                    <a:ext uri="{A12FA001-AC4F-418D-AE19-62706E023703}">
                      <ahyp:hlinkClr val="tx"/>
                    </a:ext>
                  </a:extLst>
                </a:hlinkClick>
              </a:rPr>
              <a:t>voters began receiving text messages</a:t>
            </a:r>
            <a:r>
              <a:rPr lang="en" sz="1000">
                <a:solidFill>
                  <a:schemeClr val="lt1"/>
                </a:solidFill>
                <a:latin typeface="Nunito"/>
                <a:ea typeface="Nunito"/>
                <a:cs typeface="Nunito"/>
                <a:sym typeface="Nunito"/>
              </a:rPr>
              <a:t> attacking two of the candidates’ conservative credentials. The texts—written in a conversational style, as if they’d been sent from a friend—were unsigned, and people who tried calling the numbers received a busy signal. The local press covered the smear campaign. Law enforcement was notified. But </a:t>
            </a:r>
            <a:r>
              <a:rPr b="1" lang="en" sz="1000">
                <a:solidFill>
                  <a:srgbClr val="FF0000"/>
                </a:solidFill>
                <a:latin typeface="Nunito"/>
                <a:ea typeface="Nunito"/>
                <a:cs typeface="Nunito"/>
                <a:sym typeface="Nunito"/>
              </a:rPr>
              <a:t>the source of the texts was never discovered.</a:t>
            </a:r>
            <a:endParaRPr b="1" sz="1000">
              <a:solidFill>
                <a:srgbClr val="FF0000"/>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